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07" r:id="rId2"/>
  </p:sldMasterIdLst>
  <p:notesMasterIdLst>
    <p:notesMasterId r:id="rId57"/>
  </p:notesMasterIdLst>
  <p:handoutMasterIdLst>
    <p:handoutMasterId r:id="rId58"/>
  </p:handoutMasterIdLst>
  <p:sldIdLst>
    <p:sldId id="256" r:id="rId3"/>
    <p:sldId id="358" r:id="rId4"/>
    <p:sldId id="274" r:id="rId5"/>
    <p:sldId id="264" r:id="rId6"/>
    <p:sldId id="268" r:id="rId7"/>
    <p:sldId id="330" r:id="rId8"/>
    <p:sldId id="331" r:id="rId9"/>
    <p:sldId id="332" r:id="rId10"/>
    <p:sldId id="333" r:id="rId11"/>
    <p:sldId id="300" r:id="rId12"/>
    <p:sldId id="359" r:id="rId13"/>
    <p:sldId id="350" r:id="rId14"/>
    <p:sldId id="360" r:id="rId15"/>
    <p:sldId id="351" r:id="rId16"/>
    <p:sldId id="352" r:id="rId17"/>
    <p:sldId id="315" r:id="rId18"/>
    <p:sldId id="301" r:id="rId19"/>
    <p:sldId id="316" r:id="rId20"/>
    <p:sldId id="353" r:id="rId21"/>
    <p:sldId id="321" r:id="rId22"/>
    <p:sldId id="335" r:id="rId23"/>
    <p:sldId id="322" r:id="rId24"/>
    <p:sldId id="323" r:id="rId25"/>
    <p:sldId id="324" r:id="rId26"/>
    <p:sldId id="327" r:id="rId27"/>
    <p:sldId id="328" r:id="rId28"/>
    <p:sldId id="329" r:id="rId29"/>
    <p:sldId id="366" r:id="rId30"/>
    <p:sldId id="367" r:id="rId31"/>
    <p:sldId id="336" r:id="rId32"/>
    <p:sldId id="355" r:id="rId33"/>
    <p:sldId id="368" r:id="rId34"/>
    <p:sldId id="338" r:id="rId35"/>
    <p:sldId id="339" r:id="rId36"/>
    <p:sldId id="340" r:id="rId37"/>
    <p:sldId id="369" r:id="rId38"/>
    <p:sldId id="362" r:id="rId39"/>
    <p:sldId id="363" r:id="rId40"/>
    <p:sldId id="343" r:id="rId41"/>
    <p:sldId id="370" r:id="rId42"/>
    <p:sldId id="341" r:id="rId43"/>
    <p:sldId id="342" r:id="rId44"/>
    <p:sldId id="364" r:id="rId45"/>
    <p:sldId id="344" r:id="rId46"/>
    <p:sldId id="356" r:id="rId47"/>
    <p:sldId id="310" r:id="rId48"/>
    <p:sldId id="311" r:id="rId49"/>
    <p:sldId id="347" r:id="rId50"/>
    <p:sldId id="348" r:id="rId51"/>
    <p:sldId id="312" r:id="rId52"/>
    <p:sldId id="349" r:id="rId53"/>
    <p:sldId id="313" r:id="rId54"/>
    <p:sldId id="307" r:id="rId55"/>
    <p:sldId id="298" r:id="rId5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90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947" autoAdjust="0"/>
  </p:normalViewPr>
  <p:slideViewPr>
    <p:cSldViewPr>
      <p:cViewPr>
        <p:scale>
          <a:sx n="50" d="100"/>
          <a:sy n="50" d="100"/>
        </p:scale>
        <p:origin x="-1956" y="-3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638" y="-9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6FF2001-FA8B-4457-AD13-61A80C00929C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506C69A-E0A5-401B-A443-DC21D2C7977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5052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7A0A97-1813-4C24-BB67-FDA70C1DAFC3}" type="datetimeFigureOut">
              <a:rPr lang="en-US" smtClean="0"/>
              <a:pPr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F4A4937-DF45-4670-9261-12443A516C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761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A4937-DF45-4670-9261-12443A516C0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A4937-DF45-4670-9261-12443A516C0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A4937-DF45-4670-9261-12443A516C0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A4937-DF45-4670-9261-12443A516C0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A4937-DF45-4670-9261-12443A516C0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858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A4937-DF45-4670-9261-12443A516C0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426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A4937-DF45-4670-9261-12443A516C00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03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4A4937-DF45-4670-9261-12443A516C00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4000">
                <a:schemeClr val="accent1">
                  <a:lumMod val="60000"/>
                  <a:lumOff val="40000"/>
                </a:schemeClr>
              </a:gs>
              <a:gs pos="83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chemeClr val="accent1">
                  <a:alpha val="0"/>
                </a:schemeClr>
              </a:gs>
              <a:gs pos="57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alpha val="0"/>
                </a:scheme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b="1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40000"/>
                  <a:lumOff val="60000"/>
                </a:schemeClr>
              </a:gs>
              <a:gs pos="50000">
                <a:schemeClr val="accent3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US" b="1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0" y="1676400"/>
            <a:ext cx="3886200" cy="1524000"/>
          </a:xfrm>
        </p:spPr>
        <p:txBody>
          <a:bodyPr anchor="b" anchorCtr="0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203574"/>
            <a:ext cx="3886200" cy="1825625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66F94E44-7BD5-486F-8249-795A0CD286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F38ADF-20AF-4620-A349-D1EEE27BD41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DF2D3-DD01-4D39-8E66-546EB469AD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1"/>
            <a:ext cx="77724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6AF13A-2D00-46B7-9824-DB9AD3CAE6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5545932"/>
            <a:ext cx="9146383" cy="1314449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33337 h 1214437"/>
              <a:gd name="connsiteX1" fmla="*/ 6305550 w 9134475"/>
              <a:gd name="connsiteY1" fmla="*/ 1100137 h 1214437"/>
              <a:gd name="connsiteX2" fmla="*/ 9044270 w 9134475"/>
              <a:gd name="connsiteY2" fmla="*/ 0 h 1214437"/>
              <a:gd name="connsiteX3" fmla="*/ 9134475 w 9134475"/>
              <a:gd name="connsiteY3" fmla="*/ 1214437 h 1214437"/>
              <a:gd name="connsiteX4" fmla="*/ 0 w 9134475"/>
              <a:gd name="connsiteY4" fmla="*/ 1214437 h 1214437"/>
              <a:gd name="connsiteX5" fmla="*/ 0 w 9134475"/>
              <a:gd name="connsiteY5" fmla="*/ 33337 h 1214437"/>
              <a:gd name="connsiteX0" fmla="*/ 0 w 9134475"/>
              <a:gd name="connsiteY0" fmla="*/ 130968 h 1312068"/>
              <a:gd name="connsiteX1" fmla="*/ 6305550 w 9134475"/>
              <a:gd name="connsiteY1" fmla="*/ 1197768 h 1312068"/>
              <a:gd name="connsiteX2" fmla="*/ 9113111 w 9134475"/>
              <a:gd name="connsiteY2" fmla="*/ 0 h 1312068"/>
              <a:gd name="connsiteX3" fmla="*/ 9134475 w 9134475"/>
              <a:gd name="connsiteY3" fmla="*/ 1312068 h 1312068"/>
              <a:gd name="connsiteX4" fmla="*/ 0 w 9134475"/>
              <a:gd name="connsiteY4" fmla="*/ 1312068 h 1312068"/>
              <a:gd name="connsiteX5" fmla="*/ 0 w 9134475"/>
              <a:gd name="connsiteY5" fmla="*/ 130968 h 1312068"/>
              <a:gd name="connsiteX0" fmla="*/ 0 w 9113111"/>
              <a:gd name="connsiteY0" fmla="*/ 130968 h 1312068"/>
              <a:gd name="connsiteX1" fmla="*/ 6305550 w 9113111"/>
              <a:gd name="connsiteY1" fmla="*/ 1197768 h 1312068"/>
              <a:gd name="connsiteX2" fmla="*/ 9113111 w 9113111"/>
              <a:gd name="connsiteY2" fmla="*/ 0 h 1312068"/>
              <a:gd name="connsiteX3" fmla="*/ 8958813 w 9113111"/>
              <a:gd name="connsiteY3" fmla="*/ 1009649 h 1312068"/>
              <a:gd name="connsiteX4" fmla="*/ 0 w 9113111"/>
              <a:gd name="connsiteY4" fmla="*/ 1312068 h 1312068"/>
              <a:gd name="connsiteX5" fmla="*/ 0 w 9113111"/>
              <a:gd name="connsiteY5" fmla="*/ 130968 h 1312068"/>
              <a:gd name="connsiteX0" fmla="*/ 0 w 9117860"/>
              <a:gd name="connsiteY0" fmla="*/ 130968 h 1314449"/>
              <a:gd name="connsiteX1" fmla="*/ 6305550 w 9117860"/>
              <a:gd name="connsiteY1" fmla="*/ 1197768 h 1314449"/>
              <a:gd name="connsiteX2" fmla="*/ 9113111 w 9117860"/>
              <a:gd name="connsiteY2" fmla="*/ 0 h 1314449"/>
              <a:gd name="connsiteX3" fmla="*/ 9117860 w 9117860"/>
              <a:gd name="connsiteY3" fmla="*/ 1314449 h 1314449"/>
              <a:gd name="connsiteX4" fmla="*/ 0 w 9117860"/>
              <a:gd name="connsiteY4" fmla="*/ 1312068 h 1314449"/>
              <a:gd name="connsiteX5" fmla="*/ 0 w 9117860"/>
              <a:gd name="connsiteY5" fmla="*/ 130968 h 1314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17860" h="1314449">
                <a:moveTo>
                  <a:pt x="0" y="130968"/>
                </a:moveTo>
                <a:lnTo>
                  <a:pt x="6305550" y="1197768"/>
                </a:lnTo>
                <a:lnTo>
                  <a:pt x="9113111" y="0"/>
                </a:lnTo>
                <a:lnTo>
                  <a:pt x="9117860" y="1314449"/>
                </a:lnTo>
                <a:lnTo>
                  <a:pt x="0" y="1312068"/>
                </a:lnTo>
                <a:lnTo>
                  <a:pt x="0" y="130968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4000">
                <a:srgbClr val="333333"/>
              </a:gs>
              <a:gs pos="83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-76" y="5293518"/>
            <a:ext cx="9144093" cy="1443038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355114 w 9144000"/>
              <a:gd name="connsiteY0" fmla="*/ 0 h 1562100"/>
              <a:gd name="connsiteX1" fmla="*/ 9144000 w 9144000"/>
              <a:gd name="connsiteY1" fmla="*/ 104775 h 1562100"/>
              <a:gd name="connsiteX2" fmla="*/ 9144000 w 9144000"/>
              <a:gd name="connsiteY2" fmla="*/ 361950 h 1562100"/>
              <a:gd name="connsiteX3" fmla="*/ 6334125 w 9144000"/>
              <a:gd name="connsiteY3" fmla="*/ 1562100 h 1562100"/>
              <a:gd name="connsiteX4" fmla="*/ 0 w 9144000"/>
              <a:gd name="connsiteY4" fmla="*/ 495300 h 1562100"/>
              <a:gd name="connsiteX5" fmla="*/ 355114 w 9144000"/>
              <a:gd name="connsiteY5" fmla="*/ 0 h 1562100"/>
              <a:gd name="connsiteX0" fmla="*/ 411923 w 9144000"/>
              <a:gd name="connsiteY0" fmla="*/ 83344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411923 w 9144000"/>
              <a:gd name="connsiteY5" fmla="*/ 83344 h 1457325"/>
              <a:gd name="connsiteX0" fmla="*/ 28462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8462 w 9144000"/>
              <a:gd name="connsiteY5" fmla="*/ 9525 h 1457325"/>
              <a:gd name="connsiteX0" fmla="*/ 108942 w 9144000"/>
              <a:gd name="connsiteY0" fmla="*/ 10477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108942 w 9144000"/>
              <a:gd name="connsiteY5" fmla="*/ 104775 h 1457325"/>
              <a:gd name="connsiteX0" fmla="*/ 26095 w 9144000"/>
              <a:gd name="connsiteY0" fmla="*/ 14288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26095 w 9144000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12977 w 9117905"/>
              <a:gd name="connsiteY4" fmla="*/ 311944 h 1457325"/>
              <a:gd name="connsiteX5" fmla="*/ 0 w 9117905"/>
              <a:gd name="connsiteY5" fmla="*/ 14288 h 1457325"/>
              <a:gd name="connsiteX0" fmla="*/ 0 w 9117905"/>
              <a:gd name="connsiteY0" fmla="*/ 14288 h 1457325"/>
              <a:gd name="connsiteX1" fmla="*/ 9117905 w 9117905"/>
              <a:gd name="connsiteY1" fmla="*/ 0 h 1457325"/>
              <a:gd name="connsiteX2" fmla="*/ 9117905 w 9117905"/>
              <a:gd name="connsiteY2" fmla="*/ 257175 h 1457325"/>
              <a:gd name="connsiteX3" fmla="*/ 6308030 w 9117905"/>
              <a:gd name="connsiteY3" fmla="*/ 1457325 h 1457325"/>
              <a:gd name="connsiteX4" fmla="*/ 2310 w 9117905"/>
              <a:gd name="connsiteY4" fmla="*/ 376237 h 1457325"/>
              <a:gd name="connsiteX5" fmla="*/ 0 w 9117905"/>
              <a:gd name="connsiteY5" fmla="*/ 14288 h 1457325"/>
              <a:gd name="connsiteX0" fmla="*/ 0 w 9117905"/>
              <a:gd name="connsiteY0" fmla="*/ 14288 h 1531144"/>
              <a:gd name="connsiteX1" fmla="*/ 9117905 w 9117905"/>
              <a:gd name="connsiteY1" fmla="*/ 0 h 1531144"/>
              <a:gd name="connsiteX2" fmla="*/ 9117905 w 9117905"/>
              <a:gd name="connsiteY2" fmla="*/ 257175 h 1531144"/>
              <a:gd name="connsiteX3" fmla="*/ 6308030 w 9117905"/>
              <a:gd name="connsiteY3" fmla="*/ 1531144 h 1531144"/>
              <a:gd name="connsiteX4" fmla="*/ 2310 w 9117905"/>
              <a:gd name="connsiteY4" fmla="*/ 376237 h 1531144"/>
              <a:gd name="connsiteX5" fmla="*/ 0 w 9117905"/>
              <a:gd name="connsiteY5" fmla="*/ 14288 h 1531144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17905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8994819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17905"/>
              <a:gd name="connsiteY0" fmla="*/ 14288 h 1450181"/>
              <a:gd name="connsiteX1" fmla="*/ 9117905 w 9117905"/>
              <a:gd name="connsiteY1" fmla="*/ 0 h 1450181"/>
              <a:gd name="connsiteX2" fmla="*/ 9106070 w 9117905"/>
              <a:gd name="connsiteY2" fmla="*/ 257175 h 1450181"/>
              <a:gd name="connsiteX3" fmla="*/ 6260689 w 9117905"/>
              <a:gd name="connsiteY3" fmla="*/ 1450181 h 1450181"/>
              <a:gd name="connsiteX4" fmla="*/ 2310 w 9117905"/>
              <a:gd name="connsiteY4" fmla="*/ 376237 h 1450181"/>
              <a:gd name="connsiteX5" fmla="*/ 0 w 9117905"/>
              <a:gd name="connsiteY5" fmla="*/ 14288 h 1450181"/>
              <a:gd name="connsiteX0" fmla="*/ 0 w 9106070"/>
              <a:gd name="connsiteY0" fmla="*/ 0 h 1435893"/>
              <a:gd name="connsiteX1" fmla="*/ 9013755 w 9106070"/>
              <a:gd name="connsiteY1" fmla="*/ 97630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2 h 1435895"/>
              <a:gd name="connsiteX1" fmla="*/ 9096602 w 9106070"/>
              <a:gd name="connsiteY1" fmla="*/ 0 h 1435895"/>
              <a:gd name="connsiteX2" fmla="*/ 9106070 w 9106070"/>
              <a:gd name="connsiteY2" fmla="*/ 242889 h 1435895"/>
              <a:gd name="connsiteX3" fmla="*/ 6260689 w 9106070"/>
              <a:gd name="connsiteY3" fmla="*/ 1435895 h 1435895"/>
              <a:gd name="connsiteX4" fmla="*/ 2310 w 9106070"/>
              <a:gd name="connsiteY4" fmla="*/ 361951 h 1435895"/>
              <a:gd name="connsiteX5" fmla="*/ 0 w 9106070"/>
              <a:gd name="connsiteY5" fmla="*/ 2 h 1435895"/>
              <a:gd name="connsiteX0" fmla="*/ 0 w 9106070"/>
              <a:gd name="connsiteY0" fmla="*/ 0 h 1435893"/>
              <a:gd name="connsiteX1" fmla="*/ 8973515 w 9106070"/>
              <a:gd name="connsiteY1" fmla="*/ 123823 h 1435893"/>
              <a:gd name="connsiteX2" fmla="*/ 9106070 w 9106070"/>
              <a:gd name="connsiteY2" fmla="*/ 242887 h 1435893"/>
              <a:gd name="connsiteX3" fmla="*/ 6260689 w 9106070"/>
              <a:gd name="connsiteY3" fmla="*/ 1435893 h 1435893"/>
              <a:gd name="connsiteX4" fmla="*/ 2310 w 9106070"/>
              <a:gd name="connsiteY4" fmla="*/ 361949 h 1435893"/>
              <a:gd name="connsiteX5" fmla="*/ 0 w 9106070"/>
              <a:gd name="connsiteY5" fmla="*/ 0 h 1435893"/>
              <a:gd name="connsiteX0" fmla="*/ 0 w 9106070"/>
              <a:gd name="connsiteY0" fmla="*/ 7145 h 1443038"/>
              <a:gd name="connsiteX1" fmla="*/ 9089499 w 9106070"/>
              <a:gd name="connsiteY1" fmla="*/ 0 h 1443038"/>
              <a:gd name="connsiteX2" fmla="*/ 9106070 w 9106070"/>
              <a:gd name="connsiteY2" fmla="*/ 250032 h 1443038"/>
              <a:gd name="connsiteX3" fmla="*/ 6260689 w 9106070"/>
              <a:gd name="connsiteY3" fmla="*/ 1443038 h 1443038"/>
              <a:gd name="connsiteX4" fmla="*/ 2310 w 9106070"/>
              <a:gd name="connsiteY4" fmla="*/ 369094 h 1443038"/>
              <a:gd name="connsiteX5" fmla="*/ 0 w 9106070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23808 w 9089499"/>
              <a:gd name="connsiteY2" fmla="*/ 197644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4767 w 9089499"/>
              <a:gd name="connsiteY2" fmla="*/ 247650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8982984 w 9089499"/>
              <a:gd name="connsiteY2" fmla="*/ 202406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2310 w 9089499"/>
              <a:gd name="connsiteY4" fmla="*/ 369094 h 1443038"/>
              <a:gd name="connsiteX5" fmla="*/ 0 w 9089499"/>
              <a:gd name="connsiteY5" fmla="*/ 7145 h 1443038"/>
              <a:gd name="connsiteX0" fmla="*/ 0 w 9089499"/>
              <a:gd name="connsiteY0" fmla="*/ 7145 h 1443038"/>
              <a:gd name="connsiteX1" fmla="*/ 9089499 w 9089499"/>
              <a:gd name="connsiteY1" fmla="*/ 0 h 1443038"/>
              <a:gd name="connsiteX2" fmla="*/ 9087134 w 9089499"/>
              <a:gd name="connsiteY2" fmla="*/ 254793 h 1443038"/>
              <a:gd name="connsiteX3" fmla="*/ 6260689 w 9089499"/>
              <a:gd name="connsiteY3" fmla="*/ 1443038 h 1443038"/>
              <a:gd name="connsiteX4" fmla="*/ 130131 w 9089499"/>
              <a:gd name="connsiteY4" fmla="*/ 266700 h 1443038"/>
              <a:gd name="connsiteX5" fmla="*/ 0 w 9089499"/>
              <a:gd name="connsiteY5" fmla="*/ 7145 h 1443038"/>
              <a:gd name="connsiteX0" fmla="*/ 57 w 9089556"/>
              <a:gd name="connsiteY0" fmla="*/ 7145 h 1443038"/>
              <a:gd name="connsiteX1" fmla="*/ 9089556 w 9089556"/>
              <a:gd name="connsiteY1" fmla="*/ 0 h 1443038"/>
              <a:gd name="connsiteX2" fmla="*/ 9087191 w 9089556"/>
              <a:gd name="connsiteY2" fmla="*/ 254793 h 1443038"/>
              <a:gd name="connsiteX3" fmla="*/ 6260746 w 9089556"/>
              <a:gd name="connsiteY3" fmla="*/ 1443038 h 1443038"/>
              <a:gd name="connsiteX4" fmla="*/ 0 w 9089556"/>
              <a:gd name="connsiteY4" fmla="*/ 366713 h 1443038"/>
              <a:gd name="connsiteX5" fmla="*/ 57 w 9089556"/>
              <a:gd name="connsiteY5" fmla="*/ 7145 h 1443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89556" h="1443038">
                <a:moveTo>
                  <a:pt x="57" y="7145"/>
                </a:moveTo>
                <a:lnTo>
                  <a:pt x="9089556" y="0"/>
                </a:lnTo>
                <a:cubicBezTo>
                  <a:pt x="9087979" y="82550"/>
                  <a:pt x="9088768" y="172243"/>
                  <a:pt x="9087191" y="254793"/>
                </a:cubicBezTo>
                <a:lnTo>
                  <a:pt x="6260746" y="1443038"/>
                </a:lnTo>
                <a:lnTo>
                  <a:pt x="0" y="366713"/>
                </a:lnTo>
                <a:lnTo>
                  <a:pt x="57" y="7145"/>
                </a:lnTo>
                <a:close/>
              </a:path>
            </a:pathLst>
          </a:custGeom>
          <a:gradFill>
            <a:gsLst>
              <a:gs pos="41000">
                <a:srgbClr val="000000">
                  <a:alpha val="0"/>
                </a:srgbClr>
              </a:gs>
              <a:gs pos="57000">
                <a:srgbClr val="4D4D4D"/>
              </a:gs>
              <a:gs pos="100000">
                <a:srgbClr val="000000">
                  <a:alpha val="0"/>
                </a:srgbClr>
              </a:gs>
            </a:gsLst>
            <a:lin ang="6000000" scaled="0"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>
              <a:lnSpc>
                <a:spcPct val="100000"/>
              </a:lnSpc>
            </a:pPr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33787"/>
            <a:ext cx="7772400" cy="1362075"/>
          </a:xfrm>
        </p:spPr>
        <p:txBody>
          <a:bodyPr anchor="t"/>
          <a:lstStyle>
            <a:lvl1pPr algn="l">
              <a:defRPr sz="40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336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262465"/>
            <a:ext cx="9144000" cy="7464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30" y="5502670"/>
            <a:ext cx="9144066" cy="1271150"/>
          </a:xfrm>
          <a:custGeom>
            <a:avLst/>
            <a:gdLst>
              <a:gd name="connsiteX0" fmla="*/ 9331 w 9144000"/>
              <a:gd name="connsiteY0" fmla="*/ 111968 h 1278294"/>
              <a:gd name="connsiteX1" fmla="*/ 6288833 w 9144000"/>
              <a:gd name="connsiteY1" fmla="*/ 1194319 h 1278294"/>
              <a:gd name="connsiteX2" fmla="*/ 9144000 w 9144000"/>
              <a:gd name="connsiteY2" fmla="*/ 0 h 1278294"/>
              <a:gd name="connsiteX3" fmla="*/ 9144000 w 9144000"/>
              <a:gd name="connsiteY3" fmla="*/ 83976 h 1278294"/>
              <a:gd name="connsiteX4" fmla="*/ 6279502 w 9144000"/>
              <a:gd name="connsiteY4" fmla="*/ 1278294 h 1278294"/>
              <a:gd name="connsiteX5" fmla="*/ 0 w 9144000"/>
              <a:gd name="connsiteY5" fmla="*/ 195943 h 1278294"/>
              <a:gd name="connsiteX6" fmla="*/ 9331 w 9144000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71644 w 9134669"/>
              <a:gd name="connsiteY5" fmla="*/ 388824 h 1278294"/>
              <a:gd name="connsiteX6" fmla="*/ 0 w 9134669"/>
              <a:gd name="connsiteY6" fmla="*/ 111968 h 1278294"/>
              <a:gd name="connsiteX0" fmla="*/ 0 w 9134669"/>
              <a:gd name="connsiteY0" fmla="*/ 111968 h 1278294"/>
              <a:gd name="connsiteX1" fmla="*/ 6279502 w 9134669"/>
              <a:gd name="connsiteY1" fmla="*/ 1194319 h 1278294"/>
              <a:gd name="connsiteX2" fmla="*/ 9134669 w 9134669"/>
              <a:gd name="connsiteY2" fmla="*/ 0 h 1278294"/>
              <a:gd name="connsiteX3" fmla="*/ 9134669 w 9134669"/>
              <a:gd name="connsiteY3" fmla="*/ 83976 h 1278294"/>
              <a:gd name="connsiteX4" fmla="*/ 6270171 w 9134669"/>
              <a:gd name="connsiteY4" fmla="*/ 1278294 h 1278294"/>
              <a:gd name="connsiteX5" fmla="*/ 194 w 9134669"/>
              <a:gd name="connsiteY5" fmla="*/ 195943 h 1278294"/>
              <a:gd name="connsiteX6" fmla="*/ 0 w 9134669"/>
              <a:gd name="connsiteY6" fmla="*/ 111968 h 1278294"/>
              <a:gd name="connsiteX0" fmla="*/ 49877 w 9134540"/>
              <a:gd name="connsiteY0" fmla="*/ 42912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49877 w 9134540"/>
              <a:gd name="connsiteY6" fmla="*/ 42912 h 1278294"/>
              <a:gd name="connsiteX0" fmla="*/ 2252 w 9134540"/>
              <a:gd name="connsiteY0" fmla="*/ 116731 h 1278294"/>
              <a:gd name="connsiteX1" fmla="*/ 6279373 w 9134540"/>
              <a:gd name="connsiteY1" fmla="*/ 1194319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279373 w 9134540"/>
              <a:gd name="connsiteY1" fmla="*/ 1234801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78294"/>
              <a:gd name="connsiteX1" fmla="*/ 6307948 w 9134540"/>
              <a:gd name="connsiteY1" fmla="*/ 1189558 h 1278294"/>
              <a:gd name="connsiteX2" fmla="*/ 9134540 w 9134540"/>
              <a:gd name="connsiteY2" fmla="*/ 0 h 1278294"/>
              <a:gd name="connsiteX3" fmla="*/ 9134540 w 9134540"/>
              <a:gd name="connsiteY3" fmla="*/ 83976 h 1278294"/>
              <a:gd name="connsiteX4" fmla="*/ 6270042 w 9134540"/>
              <a:gd name="connsiteY4" fmla="*/ 1278294 h 1278294"/>
              <a:gd name="connsiteX5" fmla="*/ 65 w 9134540"/>
              <a:gd name="connsiteY5" fmla="*/ 195943 h 1278294"/>
              <a:gd name="connsiteX6" fmla="*/ 2252 w 9134540"/>
              <a:gd name="connsiteY6" fmla="*/ 116731 h 1278294"/>
              <a:gd name="connsiteX0" fmla="*/ 2252 w 9134540"/>
              <a:gd name="connsiteY0" fmla="*/ 116731 h 1228287"/>
              <a:gd name="connsiteX1" fmla="*/ 6307948 w 9134540"/>
              <a:gd name="connsiteY1" fmla="*/ 1189558 h 1228287"/>
              <a:gd name="connsiteX2" fmla="*/ 9134540 w 9134540"/>
              <a:gd name="connsiteY2" fmla="*/ 0 h 1228287"/>
              <a:gd name="connsiteX3" fmla="*/ 9134540 w 9134540"/>
              <a:gd name="connsiteY3" fmla="*/ 83976 h 1228287"/>
              <a:gd name="connsiteX4" fmla="*/ 6270042 w 9134540"/>
              <a:gd name="connsiteY4" fmla="*/ 1228287 h 1228287"/>
              <a:gd name="connsiteX5" fmla="*/ 65 w 9134540"/>
              <a:gd name="connsiteY5" fmla="*/ 195943 h 1228287"/>
              <a:gd name="connsiteX6" fmla="*/ 2252 w 9134540"/>
              <a:gd name="connsiteY6" fmla="*/ 116731 h 1228287"/>
              <a:gd name="connsiteX0" fmla="*/ 2252 w 9134540"/>
              <a:gd name="connsiteY0" fmla="*/ 116731 h 1266387"/>
              <a:gd name="connsiteX1" fmla="*/ 6307948 w 9134540"/>
              <a:gd name="connsiteY1" fmla="*/ 1189558 h 1266387"/>
              <a:gd name="connsiteX2" fmla="*/ 9134540 w 9134540"/>
              <a:gd name="connsiteY2" fmla="*/ 0 h 1266387"/>
              <a:gd name="connsiteX3" fmla="*/ 9134540 w 9134540"/>
              <a:gd name="connsiteY3" fmla="*/ 83976 h 1266387"/>
              <a:gd name="connsiteX4" fmla="*/ 6315286 w 9134540"/>
              <a:gd name="connsiteY4" fmla="*/ 1266387 h 1266387"/>
              <a:gd name="connsiteX5" fmla="*/ 65 w 9134540"/>
              <a:gd name="connsiteY5" fmla="*/ 195943 h 1266387"/>
              <a:gd name="connsiteX6" fmla="*/ 2252 w 9134540"/>
              <a:gd name="connsiteY6" fmla="*/ 116731 h 1266387"/>
              <a:gd name="connsiteX0" fmla="*/ 2252 w 9134540"/>
              <a:gd name="connsiteY0" fmla="*/ 152450 h 1302106"/>
              <a:gd name="connsiteX1" fmla="*/ 6307948 w 9134540"/>
              <a:gd name="connsiteY1" fmla="*/ 1225277 h 1302106"/>
              <a:gd name="connsiteX2" fmla="*/ 8932134 w 9134540"/>
              <a:gd name="connsiteY2" fmla="*/ 0 h 1302106"/>
              <a:gd name="connsiteX3" fmla="*/ 9134540 w 9134540"/>
              <a:gd name="connsiteY3" fmla="*/ 119695 h 1302106"/>
              <a:gd name="connsiteX4" fmla="*/ 6315286 w 9134540"/>
              <a:gd name="connsiteY4" fmla="*/ 1302106 h 1302106"/>
              <a:gd name="connsiteX5" fmla="*/ 65 w 9134540"/>
              <a:gd name="connsiteY5" fmla="*/ 231662 h 1302106"/>
              <a:gd name="connsiteX6" fmla="*/ 2252 w 9134540"/>
              <a:gd name="connsiteY6" fmla="*/ 152450 h 1302106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34540 w 9144066"/>
              <a:gd name="connsiteY3" fmla="*/ 88739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051196 w 9144066"/>
              <a:gd name="connsiteY3" fmla="*/ 236376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  <a:gd name="connsiteX0" fmla="*/ 2252 w 9144066"/>
              <a:gd name="connsiteY0" fmla="*/ 121494 h 1271150"/>
              <a:gd name="connsiteX1" fmla="*/ 6307948 w 9144066"/>
              <a:gd name="connsiteY1" fmla="*/ 1194321 h 1271150"/>
              <a:gd name="connsiteX2" fmla="*/ 9144066 w 9144066"/>
              <a:gd name="connsiteY2" fmla="*/ 0 h 1271150"/>
              <a:gd name="connsiteX3" fmla="*/ 9141683 w 9144066"/>
              <a:gd name="connsiteY3" fmla="*/ 79214 h 1271150"/>
              <a:gd name="connsiteX4" fmla="*/ 6315286 w 9144066"/>
              <a:gd name="connsiteY4" fmla="*/ 1271150 h 1271150"/>
              <a:gd name="connsiteX5" fmla="*/ 65 w 9144066"/>
              <a:gd name="connsiteY5" fmla="*/ 200706 h 1271150"/>
              <a:gd name="connsiteX6" fmla="*/ 2252 w 9144066"/>
              <a:gd name="connsiteY6" fmla="*/ 121494 h 1271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66" h="1271150">
                <a:moveTo>
                  <a:pt x="2252" y="121494"/>
                </a:moveTo>
                <a:lnTo>
                  <a:pt x="6307948" y="1194321"/>
                </a:lnTo>
                <a:lnTo>
                  <a:pt x="9144066" y="0"/>
                </a:lnTo>
                <a:cubicBezTo>
                  <a:pt x="9143272" y="26405"/>
                  <a:pt x="9142477" y="52809"/>
                  <a:pt x="9141683" y="79214"/>
                </a:cubicBezTo>
                <a:lnTo>
                  <a:pt x="6315286" y="1271150"/>
                </a:lnTo>
                <a:lnTo>
                  <a:pt x="65" y="200706"/>
                </a:lnTo>
                <a:cubicBezTo>
                  <a:pt x="0" y="172714"/>
                  <a:pt x="2317" y="149486"/>
                  <a:pt x="2252" y="1214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3A79F7-F857-402F-A633-47A40341EC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3"/>
              </a:gs>
              <a:gs pos="40000">
                <a:schemeClr val="accent3">
                  <a:lumMod val="40000"/>
                  <a:lumOff val="60000"/>
                </a:schemeClr>
              </a:gs>
              <a:gs pos="4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52000">
                <a:schemeClr val="accent1">
                  <a:lumMod val="40000"/>
                  <a:lumOff val="60000"/>
                </a:schemeClr>
              </a:gs>
              <a:gs pos="66000">
                <a:schemeClr val="accent1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BEA62-A9D0-4DE1-BC3C-FCAF7600C3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6858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800600" y="1536192"/>
            <a:ext cx="3657600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535113"/>
            <a:ext cx="3657600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Freeform 11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36310-BFEA-4959-8C53-81F24FD462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6858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657600" cy="3200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70A14-5E37-40D4-A0C5-2BC32377DE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3"/>
              </a:gs>
              <a:gs pos="50000">
                <a:schemeClr val="accent3">
                  <a:lumMod val="40000"/>
                  <a:lumOff val="60000"/>
                </a:schemeClr>
              </a:gs>
              <a:gs pos="58000">
                <a:schemeClr val="accent3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0" y="5381627"/>
            <a:ext cx="3286124" cy="1207294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6996854"/>
              <a:gd name="connsiteY0" fmla="*/ 0 h 1571625"/>
              <a:gd name="connsiteX1" fmla="*/ 6996854 w 6996854"/>
              <a:gd name="connsiteY1" fmla="*/ 1266825 h 1571625"/>
              <a:gd name="connsiteX2" fmla="*/ 0 w 6996854"/>
              <a:gd name="connsiteY2" fmla="*/ 1571625 h 1571625"/>
              <a:gd name="connsiteX3" fmla="*/ 0 w 6996854"/>
              <a:gd name="connsiteY3" fmla="*/ 0 h 1571625"/>
              <a:gd name="connsiteX0" fmla="*/ 0 w 7583417"/>
              <a:gd name="connsiteY0" fmla="*/ 0 h 800100"/>
              <a:gd name="connsiteX1" fmla="*/ 7583417 w 7583417"/>
              <a:gd name="connsiteY1" fmla="*/ 495300 h 800100"/>
              <a:gd name="connsiteX2" fmla="*/ 586563 w 7583417"/>
              <a:gd name="connsiteY2" fmla="*/ 800100 h 800100"/>
              <a:gd name="connsiteX3" fmla="*/ 0 w 7583417"/>
              <a:gd name="connsiteY3" fmla="*/ 0 h 800100"/>
              <a:gd name="connsiteX0" fmla="*/ 0 w 7017803"/>
              <a:gd name="connsiteY0" fmla="*/ 0 h 1200150"/>
              <a:gd name="connsiteX1" fmla="*/ 7017803 w 7017803"/>
              <a:gd name="connsiteY1" fmla="*/ 895350 h 1200150"/>
              <a:gd name="connsiteX2" fmla="*/ 20949 w 7017803"/>
              <a:gd name="connsiteY2" fmla="*/ 1200150 h 1200150"/>
              <a:gd name="connsiteX3" fmla="*/ 0 w 7017803"/>
              <a:gd name="connsiteY3" fmla="*/ 0 h 1200150"/>
              <a:gd name="connsiteX0" fmla="*/ 0 w 6410292"/>
              <a:gd name="connsiteY0" fmla="*/ 0 h 1752600"/>
              <a:gd name="connsiteX1" fmla="*/ 6410292 w 6410292"/>
              <a:gd name="connsiteY1" fmla="*/ 1752600 h 1752600"/>
              <a:gd name="connsiteX2" fmla="*/ 20949 w 6410292"/>
              <a:gd name="connsiteY2" fmla="*/ 1200150 h 1752600"/>
              <a:gd name="connsiteX3" fmla="*/ 0 w 6410292"/>
              <a:gd name="connsiteY3" fmla="*/ 0 h 1752600"/>
              <a:gd name="connsiteX0" fmla="*/ 0 w 7227290"/>
              <a:gd name="connsiteY0" fmla="*/ 0 h 1200150"/>
              <a:gd name="connsiteX1" fmla="*/ 7227290 w 7227290"/>
              <a:gd name="connsiteY1" fmla="*/ 885825 h 1200150"/>
              <a:gd name="connsiteX2" fmla="*/ 20949 w 7227290"/>
              <a:gd name="connsiteY2" fmla="*/ 1200150 h 1200150"/>
              <a:gd name="connsiteX3" fmla="*/ 0 w 7227290"/>
              <a:gd name="connsiteY3" fmla="*/ 0 h 1200150"/>
              <a:gd name="connsiteX0" fmla="*/ 0 w 7227290"/>
              <a:gd name="connsiteY0" fmla="*/ 0 h 885825"/>
              <a:gd name="connsiteX1" fmla="*/ 7227290 w 7227290"/>
              <a:gd name="connsiteY1" fmla="*/ 885825 h 885825"/>
              <a:gd name="connsiteX2" fmla="*/ 555141 w 7227290"/>
              <a:gd name="connsiteY2" fmla="*/ 862013 h 885825"/>
              <a:gd name="connsiteX3" fmla="*/ 0 w 7227290"/>
              <a:gd name="connsiteY3" fmla="*/ 0 h 885825"/>
              <a:gd name="connsiteX0" fmla="*/ 0 w 7227290"/>
              <a:gd name="connsiteY0" fmla="*/ 0 h 1207294"/>
              <a:gd name="connsiteX1" fmla="*/ 7227290 w 7227290"/>
              <a:gd name="connsiteY1" fmla="*/ 885825 h 1207294"/>
              <a:gd name="connsiteX2" fmla="*/ 0 w 7227290"/>
              <a:gd name="connsiteY2" fmla="*/ 1207294 h 1207294"/>
              <a:gd name="connsiteX3" fmla="*/ 0 w 7227290"/>
              <a:gd name="connsiteY3" fmla="*/ 0 h 1207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27290" h="1207294">
                <a:moveTo>
                  <a:pt x="0" y="0"/>
                </a:moveTo>
                <a:lnTo>
                  <a:pt x="7227290" y="885825"/>
                </a:lnTo>
                <a:lnTo>
                  <a:pt x="0" y="1207294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196" y="5347020"/>
            <a:ext cx="3426231" cy="944725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2830674 w 7605568"/>
              <a:gd name="connsiteY2" fmla="*/ 806612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2930931"/>
              <a:gd name="connsiteY0" fmla="*/ 0 h 806612"/>
              <a:gd name="connsiteX1" fmla="*/ 0 w 2930931"/>
              <a:gd name="connsiteY1" fmla="*/ 75665 h 806612"/>
              <a:gd name="connsiteX2" fmla="*/ 2830674 w 2930931"/>
              <a:gd name="connsiteY2" fmla="*/ 806612 h 806612"/>
              <a:gd name="connsiteX3" fmla="*/ 2930931 w 2930931"/>
              <a:gd name="connsiteY3" fmla="*/ 785765 h 806612"/>
              <a:gd name="connsiteX4" fmla="*/ 1 w 2930931"/>
              <a:gd name="connsiteY4" fmla="*/ 0 h 806612"/>
              <a:gd name="connsiteX0" fmla="*/ 1 w 3204530"/>
              <a:gd name="connsiteY0" fmla="*/ 0 h 944725"/>
              <a:gd name="connsiteX1" fmla="*/ 0 w 3204530"/>
              <a:gd name="connsiteY1" fmla="*/ 75665 h 944725"/>
              <a:gd name="connsiteX2" fmla="*/ 3204530 w 3204530"/>
              <a:gd name="connsiteY2" fmla="*/ 944725 h 944725"/>
              <a:gd name="connsiteX3" fmla="*/ 2930931 w 3204530"/>
              <a:gd name="connsiteY3" fmla="*/ 785765 h 944725"/>
              <a:gd name="connsiteX4" fmla="*/ 1 w 3204530"/>
              <a:gd name="connsiteY4" fmla="*/ 0 h 944725"/>
              <a:gd name="connsiteX0" fmla="*/ 1 w 3426231"/>
              <a:gd name="connsiteY0" fmla="*/ 0 h 944725"/>
              <a:gd name="connsiteX1" fmla="*/ 0 w 3426231"/>
              <a:gd name="connsiteY1" fmla="*/ 75665 h 944725"/>
              <a:gd name="connsiteX2" fmla="*/ 3204530 w 3426231"/>
              <a:gd name="connsiteY2" fmla="*/ 944725 h 944725"/>
              <a:gd name="connsiteX3" fmla="*/ 3426231 w 3426231"/>
              <a:gd name="connsiteY3" fmla="*/ 923877 h 944725"/>
              <a:gd name="connsiteX4" fmla="*/ 1 w 3426231"/>
              <a:gd name="connsiteY4" fmla="*/ 0 h 944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26231" h="944725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3204530" y="944725"/>
                </a:lnTo>
                <a:lnTo>
                  <a:pt x="3426231" y="923877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2B794-66CB-4372-B6D3-962B033B9E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" y="5010151"/>
            <a:ext cx="7439025" cy="157162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15827" h="1571625">
                <a:moveTo>
                  <a:pt x="0" y="0"/>
                </a:moveTo>
                <a:lnTo>
                  <a:pt x="7415827" y="866775"/>
                </a:lnTo>
                <a:lnTo>
                  <a:pt x="0" y="157162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24000">
                <a:srgbClr val="333333"/>
              </a:gs>
              <a:gs pos="9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0" y="5731667"/>
            <a:ext cx="9147178" cy="1126333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0 w 9144000"/>
              <a:gd name="connsiteY3" fmla="*/ 1065657 h 1075182"/>
              <a:gd name="connsiteX4" fmla="*/ 20 w 9144000"/>
              <a:gd name="connsiteY4" fmla="*/ 818007 h 1075182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854092 w 9124990"/>
              <a:gd name="connsiteY2" fmla="*/ 585026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9122615 w 9124990"/>
              <a:gd name="connsiteY2" fmla="*/ 1063889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4990"/>
              <a:gd name="connsiteY0" fmla="*/ 818007 h 1065657"/>
              <a:gd name="connsiteX1" fmla="*/ 9124990 w 9124990"/>
              <a:gd name="connsiteY1" fmla="*/ 0 h 1065657"/>
              <a:gd name="connsiteX2" fmla="*/ 8766171 w 9124990"/>
              <a:gd name="connsiteY2" fmla="*/ 508228 h 1065657"/>
              <a:gd name="connsiteX3" fmla="*/ 0 w 9124990"/>
              <a:gd name="connsiteY3" fmla="*/ 1065657 h 1065657"/>
              <a:gd name="connsiteX4" fmla="*/ 20 w 9124990"/>
              <a:gd name="connsiteY4" fmla="*/ 818007 h 1065657"/>
              <a:gd name="connsiteX0" fmla="*/ 20 w 9128161"/>
              <a:gd name="connsiteY0" fmla="*/ 818007 h 1068407"/>
              <a:gd name="connsiteX1" fmla="*/ 9124990 w 9128161"/>
              <a:gd name="connsiteY1" fmla="*/ 0 h 1068407"/>
              <a:gd name="connsiteX2" fmla="*/ 9127369 w 9128161"/>
              <a:gd name="connsiteY2" fmla="*/ 1068407 h 1068407"/>
              <a:gd name="connsiteX3" fmla="*/ 0 w 9128161"/>
              <a:gd name="connsiteY3" fmla="*/ 1065657 h 1068407"/>
              <a:gd name="connsiteX4" fmla="*/ 20 w 9128161"/>
              <a:gd name="connsiteY4" fmla="*/ 818007 h 106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28161" h="1068407">
                <a:moveTo>
                  <a:pt x="20" y="818007"/>
                </a:moveTo>
                <a:lnTo>
                  <a:pt x="9124990" y="0"/>
                </a:lnTo>
                <a:cubicBezTo>
                  <a:pt x="9124198" y="354630"/>
                  <a:pt x="9128161" y="713777"/>
                  <a:pt x="9127369" y="1068407"/>
                </a:cubicBezTo>
                <a:lnTo>
                  <a:pt x="0" y="1065657"/>
                </a:lnTo>
                <a:cubicBezTo>
                  <a:pt x="7" y="983107"/>
                  <a:pt x="13" y="900557"/>
                  <a:pt x="20" y="818007"/>
                </a:cubicBezTo>
                <a:close/>
              </a:path>
            </a:pathLst>
          </a:custGeom>
          <a:gradFill>
            <a:gsLst>
              <a:gs pos="39000">
                <a:schemeClr val="accent1"/>
              </a:gs>
              <a:gs pos="50000">
                <a:schemeClr val="accent1">
                  <a:lumMod val="40000"/>
                  <a:lumOff val="60000"/>
                </a:schemeClr>
              </a:gs>
              <a:gs pos="5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4973410"/>
            <a:ext cx="7674867" cy="928299"/>
          </a:xfrm>
          <a:custGeom>
            <a:avLst/>
            <a:gdLst>
              <a:gd name="connsiteX0" fmla="*/ 0 w 7548466"/>
              <a:gd name="connsiteY0" fmla="*/ 0 h 933061"/>
              <a:gd name="connsiteX1" fmla="*/ 9331 w 7548466"/>
              <a:gd name="connsiteY1" fmla="*/ 65314 h 933061"/>
              <a:gd name="connsiteX2" fmla="*/ 7221894 w 7548466"/>
              <a:gd name="connsiteY2" fmla="*/ 933061 h 933061"/>
              <a:gd name="connsiteX3" fmla="*/ 7548466 w 7548466"/>
              <a:gd name="connsiteY3" fmla="*/ 914400 h 933061"/>
              <a:gd name="connsiteX4" fmla="*/ 0 w 7548466"/>
              <a:gd name="connsiteY4" fmla="*/ 0 h 933061"/>
              <a:gd name="connsiteX0" fmla="*/ 131163 w 7539135"/>
              <a:gd name="connsiteY0" fmla="*/ 0 h 1042598"/>
              <a:gd name="connsiteX1" fmla="*/ 0 w 7539135"/>
              <a:gd name="connsiteY1" fmla="*/ 174851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0 w 7407972"/>
              <a:gd name="connsiteY0" fmla="*/ 0 h 1042598"/>
              <a:gd name="connsiteX1" fmla="*/ 85531 w 7407972"/>
              <a:gd name="connsiteY1" fmla="*/ 134370 h 1042598"/>
              <a:gd name="connsiteX2" fmla="*/ 7081400 w 7407972"/>
              <a:gd name="connsiteY2" fmla="*/ 1042598 h 1042598"/>
              <a:gd name="connsiteX3" fmla="*/ 7407972 w 7407972"/>
              <a:gd name="connsiteY3" fmla="*/ 1023937 h 1042598"/>
              <a:gd name="connsiteX4" fmla="*/ 0 w 7407972"/>
              <a:gd name="connsiteY4" fmla="*/ 0 h 1042598"/>
              <a:gd name="connsiteX0" fmla="*/ 131163 w 7539135"/>
              <a:gd name="connsiteY0" fmla="*/ 0 h 1042598"/>
              <a:gd name="connsiteX1" fmla="*/ 0 w 7539135"/>
              <a:gd name="connsiteY1" fmla="*/ 193902 h 1042598"/>
              <a:gd name="connsiteX2" fmla="*/ 7212563 w 7539135"/>
              <a:gd name="connsiteY2" fmla="*/ 1042598 h 1042598"/>
              <a:gd name="connsiteX3" fmla="*/ 7539135 w 7539135"/>
              <a:gd name="connsiteY3" fmla="*/ 1023937 h 1042598"/>
              <a:gd name="connsiteX4" fmla="*/ 131163 w 7539135"/>
              <a:gd name="connsiteY4" fmla="*/ 0 h 1042598"/>
              <a:gd name="connsiteX0" fmla="*/ 59725 w 7539135"/>
              <a:gd name="connsiteY0" fmla="*/ 0 h 892580"/>
              <a:gd name="connsiteX1" fmla="*/ 0 w 7539135"/>
              <a:gd name="connsiteY1" fmla="*/ 43884 h 892580"/>
              <a:gd name="connsiteX2" fmla="*/ 7212563 w 7539135"/>
              <a:gd name="connsiteY2" fmla="*/ 892580 h 892580"/>
              <a:gd name="connsiteX3" fmla="*/ 7539135 w 7539135"/>
              <a:gd name="connsiteY3" fmla="*/ 873919 h 892580"/>
              <a:gd name="connsiteX4" fmla="*/ 59725 w 7539135"/>
              <a:gd name="connsiteY4" fmla="*/ 0 h 892580"/>
              <a:gd name="connsiteX0" fmla="*/ 194 w 7539135"/>
              <a:gd name="connsiteY0" fmla="*/ 0 h 923536"/>
              <a:gd name="connsiteX1" fmla="*/ 0 w 7539135"/>
              <a:gd name="connsiteY1" fmla="*/ 74840 h 923536"/>
              <a:gd name="connsiteX2" fmla="*/ 7212563 w 7539135"/>
              <a:gd name="connsiteY2" fmla="*/ 923536 h 923536"/>
              <a:gd name="connsiteX3" fmla="*/ 7539135 w 7539135"/>
              <a:gd name="connsiteY3" fmla="*/ 904875 h 923536"/>
              <a:gd name="connsiteX4" fmla="*/ 194 w 7539135"/>
              <a:gd name="connsiteY4" fmla="*/ 0 h 923536"/>
              <a:gd name="connsiteX0" fmla="*/ 194 w 7539135"/>
              <a:gd name="connsiteY0" fmla="*/ 0 h 904875"/>
              <a:gd name="connsiteX1" fmla="*/ 0 w 7539135"/>
              <a:gd name="connsiteY1" fmla="*/ 74840 h 904875"/>
              <a:gd name="connsiteX2" fmla="*/ 7212563 w 7539135"/>
              <a:gd name="connsiteY2" fmla="*/ 883055 h 904875"/>
              <a:gd name="connsiteX3" fmla="*/ 7539135 w 7539135"/>
              <a:gd name="connsiteY3" fmla="*/ 904875 h 904875"/>
              <a:gd name="connsiteX4" fmla="*/ 194 w 7539135"/>
              <a:gd name="connsiteY4" fmla="*/ 0 h 904875"/>
              <a:gd name="connsiteX0" fmla="*/ 194 w 7703442"/>
              <a:gd name="connsiteY0" fmla="*/ 0 h 1016794"/>
              <a:gd name="connsiteX1" fmla="*/ 0 w 7703442"/>
              <a:gd name="connsiteY1" fmla="*/ 74840 h 1016794"/>
              <a:gd name="connsiteX2" fmla="*/ 7212563 w 7703442"/>
              <a:gd name="connsiteY2" fmla="*/ 883055 h 1016794"/>
              <a:gd name="connsiteX3" fmla="*/ 7703442 w 7703442"/>
              <a:gd name="connsiteY3" fmla="*/ 1016794 h 1016794"/>
              <a:gd name="connsiteX4" fmla="*/ 194 w 7703442"/>
              <a:gd name="connsiteY4" fmla="*/ 0 h 1016794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12563 w 7674867"/>
              <a:gd name="connsiteY2" fmla="*/ 883055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30680"/>
              <a:gd name="connsiteX1" fmla="*/ 0 w 7674867"/>
              <a:gd name="connsiteY1" fmla="*/ 74840 h 930680"/>
              <a:gd name="connsiteX2" fmla="*/ 7293526 w 7674867"/>
              <a:gd name="connsiteY2" fmla="*/ 930680 h 930680"/>
              <a:gd name="connsiteX3" fmla="*/ 7674867 w 7674867"/>
              <a:gd name="connsiteY3" fmla="*/ 897731 h 930680"/>
              <a:gd name="connsiteX4" fmla="*/ 194 w 7674867"/>
              <a:gd name="connsiteY4" fmla="*/ 0 h 930680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3526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38758 w 7674867"/>
              <a:gd name="connsiteY2" fmla="*/ 894961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897731"/>
              <a:gd name="connsiteX1" fmla="*/ 0 w 7674867"/>
              <a:gd name="connsiteY1" fmla="*/ 74840 h 897731"/>
              <a:gd name="connsiteX2" fmla="*/ 7298289 w 7674867"/>
              <a:gd name="connsiteY2" fmla="*/ 661599 h 897731"/>
              <a:gd name="connsiteX3" fmla="*/ 7674867 w 7674867"/>
              <a:gd name="connsiteY3" fmla="*/ 897731 h 897731"/>
              <a:gd name="connsiteX4" fmla="*/ 194 w 7674867"/>
              <a:gd name="connsiteY4" fmla="*/ 0 h 897731"/>
              <a:gd name="connsiteX0" fmla="*/ 194 w 7674867"/>
              <a:gd name="connsiteY0" fmla="*/ 0 h 928299"/>
              <a:gd name="connsiteX1" fmla="*/ 0 w 7674867"/>
              <a:gd name="connsiteY1" fmla="*/ 74840 h 928299"/>
              <a:gd name="connsiteX2" fmla="*/ 7298289 w 7674867"/>
              <a:gd name="connsiteY2" fmla="*/ 928299 h 928299"/>
              <a:gd name="connsiteX3" fmla="*/ 7674867 w 7674867"/>
              <a:gd name="connsiteY3" fmla="*/ 897731 h 928299"/>
              <a:gd name="connsiteX4" fmla="*/ 194 w 7674867"/>
              <a:gd name="connsiteY4" fmla="*/ 0 h 928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74867" h="928299">
                <a:moveTo>
                  <a:pt x="194" y="0"/>
                </a:moveTo>
                <a:cubicBezTo>
                  <a:pt x="129" y="24947"/>
                  <a:pt x="65" y="49893"/>
                  <a:pt x="0" y="74840"/>
                </a:cubicBezTo>
                <a:lnTo>
                  <a:pt x="7298289" y="928299"/>
                </a:lnTo>
                <a:lnTo>
                  <a:pt x="7674867" y="897731"/>
                </a:lnTo>
                <a:lnTo>
                  <a:pt x="19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-2382" y="5696242"/>
            <a:ext cx="9146382" cy="930294"/>
          </a:xfrm>
          <a:custGeom>
            <a:avLst/>
            <a:gdLst>
              <a:gd name="connsiteX0" fmla="*/ 9153331 w 9153331"/>
              <a:gd name="connsiteY0" fmla="*/ 0 h 951723"/>
              <a:gd name="connsiteX1" fmla="*/ 0 w 9153331"/>
              <a:gd name="connsiteY1" fmla="*/ 867747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3331 w 9153331"/>
              <a:gd name="connsiteY0" fmla="*/ 0 h 951723"/>
              <a:gd name="connsiteX1" fmla="*/ 107265 w 9153331"/>
              <a:gd name="connsiteY1" fmla="*/ 901085 h 951723"/>
              <a:gd name="connsiteX2" fmla="*/ 0 w 9153331"/>
              <a:gd name="connsiteY2" fmla="*/ 951723 h 951723"/>
              <a:gd name="connsiteX3" fmla="*/ 9153331 w 9153331"/>
              <a:gd name="connsiteY3" fmla="*/ 83976 h 951723"/>
              <a:gd name="connsiteX4" fmla="*/ 9153331 w 9153331"/>
              <a:gd name="connsiteY4" fmla="*/ 0 h 951723"/>
              <a:gd name="connsiteX0" fmla="*/ 9155715 w 9155715"/>
              <a:gd name="connsiteY0" fmla="*/ 0 h 951723"/>
              <a:gd name="connsiteX1" fmla="*/ 0 w 9155715"/>
              <a:gd name="connsiteY1" fmla="*/ 865366 h 951723"/>
              <a:gd name="connsiteX2" fmla="*/ 2384 w 9155715"/>
              <a:gd name="connsiteY2" fmla="*/ 951723 h 951723"/>
              <a:gd name="connsiteX3" fmla="*/ 9155715 w 9155715"/>
              <a:gd name="connsiteY3" fmla="*/ 83976 h 951723"/>
              <a:gd name="connsiteX4" fmla="*/ 9155715 w 9155715"/>
              <a:gd name="connsiteY4" fmla="*/ 0 h 951723"/>
              <a:gd name="connsiteX0" fmla="*/ 9155715 w 9155715"/>
              <a:gd name="connsiteY0" fmla="*/ 0 h 894573"/>
              <a:gd name="connsiteX1" fmla="*/ 0 w 9155715"/>
              <a:gd name="connsiteY1" fmla="*/ 865366 h 894573"/>
              <a:gd name="connsiteX2" fmla="*/ 197847 w 9155715"/>
              <a:gd name="connsiteY2" fmla="*/ 894573 h 894573"/>
              <a:gd name="connsiteX3" fmla="*/ 9155715 w 9155715"/>
              <a:gd name="connsiteY3" fmla="*/ 83976 h 894573"/>
              <a:gd name="connsiteX4" fmla="*/ 9155715 w 9155715"/>
              <a:gd name="connsiteY4" fmla="*/ 0 h 894573"/>
              <a:gd name="connsiteX0" fmla="*/ 9155715 w 9155715"/>
              <a:gd name="connsiteY0" fmla="*/ 0 h 946961"/>
              <a:gd name="connsiteX1" fmla="*/ 0 w 9155715"/>
              <a:gd name="connsiteY1" fmla="*/ 865366 h 946961"/>
              <a:gd name="connsiteX2" fmla="*/ 4768 w 9155715"/>
              <a:gd name="connsiteY2" fmla="*/ 946961 h 946961"/>
              <a:gd name="connsiteX3" fmla="*/ 9155715 w 9155715"/>
              <a:gd name="connsiteY3" fmla="*/ 83976 h 946961"/>
              <a:gd name="connsiteX4" fmla="*/ 9155715 w 9155715"/>
              <a:gd name="connsiteY4" fmla="*/ 0 h 946961"/>
              <a:gd name="connsiteX0" fmla="*/ 9155715 w 9155715"/>
              <a:gd name="connsiteY0" fmla="*/ 0 h 894574"/>
              <a:gd name="connsiteX1" fmla="*/ 0 w 9155715"/>
              <a:gd name="connsiteY1" fmla="*/ 865366 h 894574"/>
              <a:gd name="connsiteX2" fmla="*/ 97732 w 9155715"/>
              <a:gd name="connsiteY2" fmla="*/ 894574 h 894574"/>
              <a:gd name="connsiteX3" fmla="*/ 9155715 w 9155715"/>
              <a:gd name="connsiteY3" fmla="*/ 83976 h 894574"/>
              <a:gd name="connsiteX4" fmla="*/ 9155715 w 9155715"/>
              <a:gd name="connsiteY4" fmla="*/ 0 h 894574"/>
              <a:gd name="connsiteX0" fmla="*/ 9155715 w 9155715"/>
              <a:gd name="connsiteY0" fmla="*/ 0 h 939818"/>
              <a:gd name="connsiteX1" fmla="*/ 0 w 9155715"/>
              <a:gd name="connsiteY1" fmla="*/ 865366 h 939818"/>
              <a:gd name="connsiteX2" fmla="*/ 2384 w 9155715"/>
              <a:gd name="connsiteY2" fmla="*/ 939818 h 939818"/>
              <a:gd name="connsiteX3" fmla="*/ 9155715 w 9155715"/>
              <a:gd name="connsiteY3" fmla="*/ 83976 h 939818"/>
              <a:gd name="connsiteX4" fmla="*/ 9155715 w 9155715"/>
              <a:gd name="connsiteY4" fmla="*/ 0 h 939818"/>
              <a:gd name="connsiteX0" fmla="*/ 9015078 w 9155715"/>
              <a:gd name="connsiteY0" fmla="*/ 0 h 873143"/>
              <a:gd name="connsiteX1" fmla="*/ 0 w 9155715"/>
              <a:gd name="connsiteY1" fmla="*/ 798691 h 873143"/>
              <a:gd name="connsiteX2" fmla="*/ 2384 w 9155715"/>
              <a:gd name="connsiteY2" fmla="*/ 873143 h 873143"/>
              <a:gd name="connsiteX3" fmla="*/ 9155715 w 9155715"/>
              <a:gd name="connsiteY3" fmla="*/ 17301 h 873143"/>
              <a:gd name="connsiteX4" fmla="*/ 9015078 w 9155715"/>
              <a:gd name="connsiteY4" fmla="*/ 0 h 873143"/>
              <a:gd name="connsiteX0" fmla="*/ 9160482 w 9160482"/>
              <a:gd name="connsiteY0" fmla="*/ 0 h 930293"/>
              <a:gd name="connsiteX1" fmla="*/ 0 w 9160482"/>
              <a:gd name="connsiteY1" fmla="*/ 855841 h 930293"/>
              <a:gd name="connsiteX2" fmla="*/ 2384 w 9160482"/>
              <a:gd name="connsiteY2" fmla="*/ 930293 h 930293"/>
              <a:gd name="connsiteX3" fmla="*/ 9155715 w 9160482"/>
              <a:gd name="connsiteY3" fmla="*/ 74451 h 930293"/>
              <a:gd name="connsiteX4" fmla="*/ 9160482 w 9160482"/>
              <a:gd name="connsiteY4" fmla="*/ 0 h 930293"/>
              <a:gd name="connsiteX0" fmla="*/ 9072286 w 9155715"/>
              <a:gd name="connsiteY0" fmla="*/ 0 h 885050"/>
              <a:gd name="connsiteX1" fmla="*/ 0 w 9155715"/>
              <a:gd name="connsiteY1" fmla="*/ 810598 h 885050"/>
              <a:gd name="connsiteX2" fmla="*/ 2384 w 9155715"/>
              <a:gd name="connsiteY2" fmla="*/ 885050 h 885050"/>
              <a:gd name="connsiteX3" fmla="*/ 9155715 w 9155715"/>
              <a:gd name="connsiteY3" fmla="*/ 29208 h 885050"/>
              <a:gd name="connsiteX4" fmla="*/ 9072286 w 9155715"/>
              <a:gd name="connsiteY4" fmla="*/ 0 h 885050"/>
              <a:gd name="connsiteX0" fmla="*/ 9155715 w 9155715"/>
              <a:gd name="connsiteY0" fmla="*/ 0 h 930294"/>
              <a:gd name="connsiteX1" fmla="*/ 0 w 9155715"/>
              <a:gd name="connsiteY1" fmla="*/ 855842 h 930294"/>
              <a:gd name="connsiteX2" fmla="*/ 2384 w 9155715"/>
              <a:gd name="connsiteY2" fmla="*/ 930294 h 930294"/>
              <a:gd name="connsiteX3" fmla="*/ 9155715 w 9155715"/>
              <a:gd name="connsiteY3" fmla="*/ 74452 h 930294"/>
              <a:gd name="connsiteX4" fmla="*/ 9155715 w 9155715"/>
              <a:gd name="connsiteY4" fmla="*/ 0 h 930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5715" h="930294">
                <a:moveTo>
                  <a:pt x="9155715" y="0"/>
                </a:moveTo>
                <a:lnTo>
                  <a:pt x="0" y="855842"/>
                </a:lnTo>
                <a:cubicBezTo>
                  <a:pt x="795" y="884628"/>
                  <a:pt x="1589" y="901508"/>
                  <a:pt x="2384" y="930294"/>
                </a:cubicBezTo>
                <a:lnTo>
                  <a:pt x="9155715" y="74452"/>
                </a:lnTo>
                <a:lnTo>
                  <a:pt x="91557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B2753-5BB4-406D-B5BF-260E28427D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572000" y="609600"/>
            <a:ext cx="3886200" cy="4191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676274" y="1527048"/>
            <a:ext cx="3383280" cy="329184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807389" y="6148043"/>
            <a:ext cx="7338991" cy="711996"/>
          </a:xfrm>
          <a:custGeom>
            <a:avLst/>
            <a:gdLst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666750 h 2114550"/>
              <a:gd name="connsiteX1" fmla="*/ 9144000 w 9144000"/>
              <a:gd name="connsiteY1" fmla="*/ 0 h 2114550"/>
              <a:gd name="connsiteX2" fmla="*/ 9144000 w 9144000"/>
              <a:gd name="connsiteY2" fmla="*/ 914400 h 2114550"/>
              <a:gd name="connsiteX3" fmla="*/ 6334125 w 9144000"/>
              <a:gd name="connsiteY3" fmla="*/ 2114550 h 2114550"/>
              <a:gd name="connsiteX4" fmla="*/ 0 w 9144000"/>
              <a:gd name="connsiteY4" fmla="*/ 1047750 h 2114550"/>
              <a:gd name="connsiteX5" fmla="*/ 9525 w 9144000"/>
              <a:gd name="connsiteY5" fmla="*/ 666750 h 2114550"/>
              <a:gd name="connsiteX0" fmla="*/ 9525 w 9144000"/>
              <a:gd name="connsiteY0" fmla="*/ 9525 h 1457325"/>
              <a:gd name="connsiteX1" fmla="*/ 9144000 w 9144000"/>
              <a:gd name="connsiteY1" fmla="*/ 0 h 1457325"/>
              <a:gd name="connsiteX2" fmla="*/ 9144000 w 9144000"/>
              <a:gd name="connsiteY2" fmla="*/ 257175 h 1457325"/>
              <a:gd name="connsiteX3" fmla="*/ 6334125 w 9144000"/>
              <a:gd name="connsiteY3" fmla="*/ 1457325 h 1457325"/>
              <a:gd name="connsiteX4" fmla="*/ 0 w 9144000"/>
              <a:gd name="connsiteY4" fmla="*/ 390525 h 1457325"/>
              <a:gd name="connsiteX5" fmla="*/ 9525 w 9144000"/>
              <a:gd name="connsiteY5" fmla="*/ 9525 h 1457325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6334125 w 9144000"/>
              <a:gd name="connsiteY4" fmla="*/ 1457325 h 1581150"/>
              <a:gd name="connsiteX5" fmla="*/ 0 w 9144000"/>
              <a:gd name="connsiteY5" fmla="*/ 390525 h 1581150"/>
              <a:gd name="connsiteX6" fmla="*/ 9525 w 9144000"/>
              <a:gd name="connsiteY6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390525 h 1581150"/>
              <a:gd name="connsiteX5" fmla="*/ 9525 w 9144000"/>
              <a:gd name="connsiteY5" fmla="*/ 9525 h 1581150"/>
              <a:gd name="connsiteX0" fmla="*/ 9525 w 9144000"/>
              <a:gd name="connsiteY0" fmla="*/ 952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9525 w 9144000"/>
              <a:gd name="connsiteY5" fmla="*/ 9525 h 1581150"/>
              <a:gd name="connsiteX0" fmla="*/ 342207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342207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257175 h 1581150"/>
              <a:gd name="connsiteX3" fmla="*/ 9144000 w 9144000"/>
              <a:gd name="connsiteY3" fmla="*/ 1581150 h 1581150"/>
              <a:gd name="connsiteX4" fmla="*/ 9134495 w 9144000"/>
              <a:gd name="connsiteY4" fmla="*/ 1572115 h 1581150"/>
              <a:gd name="connsiteX5" fmla="*/ 0 w 9144000"/>
              <a:gd name="connsiteY5" fmla="*/ 1571625 h 1581150"/>
              <a:gd name="connsiteX6" fmla="*/ 20 w 9144000"/>
              <a:gd name="connsiteY6" fmla="*/ 1323975 h 1581150"/>
              <a:gd name="connsiteX0" fmla="*/ 20 w 9144000"/>
              <a:gd name="connsiteY0" fmla="*/ 1323975 h 1581150"/>
              <a:gd name="connsiteX1" fmla="*/ 9144000 w 9144000"/>
              <a:gd name="connsiteY1" fmla="*/ 0 h 1581150"/>
              <a:gd name="connsiteX2" fmla="*/ 9144000 w 9144000"/>
              <a:gd name="connsiteY2" fmla="*/ 1581150 h 1581150"/>
              <a:gd name="connsiteX3" fmla="*/ 9134495 w 9144000"/>
              <a:gd name="connsiteY3" fmla="*/ 1572115 h 1581150"/>
              <a:gd name="connsiteX4" fmla="*/ 0 w 9144000"/>
              <a:gd name="connsiteY4" fmla="*/ 1571625 h 1581150"/>
              <a:gd name="connsiteX5" fmla="*/ 20 w 9144000"/>
              <a:gd name="connsiteY5" fmla="*/ 1323975 h 1581150"/>
              <a:gd name="connsiteX0" fmla="*/ 20 w 9144000"/>
              <a:gd name="connsiteY0" fmla="*/ 456601 h 713776"/>
              <a:gd name="connsiteX1" fmla="*/ 8611709 w 9144000"/>
              <a:gd name="connsiteY1" fmla="*/ 0 h 713776"/>
              <a:gd name="connsiteX2" fmla="*/ 9144000 w 9144000"/>
              <a:gd name="connsiteY2" fmla="*/ 713776 h 713776"/>
              <a:gd name="connsiteX3" fmla="*/ 9134495 w 9144000"/>
              <a:gd name="connsiteY3" fmla="*/ 704741 h 713776"/>
              <a:gd name="connsiteX4" fmla="*/ 0 w 9144000"/>
              <a:gd name="connsiteY4" fmla="*/ 704251 h 713776"/>
              <a:gd name="connsiteX5" fmla="*/ 20 w 9144000"/>
              <a:gd name="connsiteY5" fmla="*/ 456601 h 713776"/>
              <a:gd name="connsiteX0" fmla="*/ 20 w 9144000"/>
              <a:gd name="connsiteY0" fmla="*/ 818007 h 1075182"/>
              <a:gd name="connsiteX1" fmla="*/ 9124990 w 9144000"/>
              <a:gd name="connsiteY1" fmla="*/ 0 h 1075182"/>
              <a:gd name="connsiteX2" fmla="*/ 9144000 w 9144000"/>
              <a:gd name="connsiteY2" fmla="*/ 1075182 h 1075182"/>
              <a:gd name="connsiteX3" fmla="*/ 9134495 w 9144000"/>
              <a:gd name="connsiteY3" fmla="*/ 1066147 h 1075182"/>
              <a:gd name="connsiteX4" fmla="*/ 0 w 9144000"/>
              <a:gd name="connsiteY4" fmla="*/ 1065657 h 1075182"/>
              <a:gd name="connsiteX5" fmla="*/ 20 w 9144000"/>
              <a:gd name="connsiteY5" fmla="*/ 818007 h 1075182"/>
              <a:gd name="connsiteX0" fmla="*/ 20 w 9144000"/>
              <a:gd name="connsiteY0" fmla="*/ 176512 h 433687"/>
              <a:gd name="connsiteX1" fmla="*/ 8782802 w 9144000"/>
              <a:gd name="connsiteY1" fmla="*/ 0 h 433687"/>
              <a:gd name="connsiteX2" fmla="*/ 9144000 w 9144000"/>
              <a:gd name="connsiteY2" fmla="*/ 433687 h 433687"/>
              <a:gd name="connsiteX3" fmla="*/ 9134495 w 9144000"/>
              <a:gd name="connsiteY3" fmla="*/ 424652 h 433687"/>
              <a:gd name="connsiteX4" fmla="*/ 0 w 9144000"/>
              <a:gd name="connsiteY4" fmla="*/ 424162 h 433687"/>
              <a:gd name="connsiteX5" fmla="*/ 20 w 9144000"/>
              <a:gd name="connsiteY5" fmla="*/ 176512 h 433687"/>
              <a:gd name="connsiteX0" fmla="*/ 20 w 9144000"/>
              <a:gd name="connsiteY0" fmla="*/ 411426 h 668601"/>
              <a:gd name="connsiteX1" fmla="*/ 9124989 w 9144000"/>
              <a:gd name="connsiteY1" fmla="*/ 0 h 668601"/>
              <a:gd name="connsiteX2" fmla="*/ 9144000 w 9144000"/>
              <a:gd name="connsiteY2" fmla="*/ 668601 h 668601"/>
              <a:gd name="connsiteX3" fmla="*/ 9134495 w 9144000"/>
              <a:gd name="connsiteY3" fmla="*/ 659566 h 668601"/>
              <a:gd name="connsiteX4" fmla="*/ 0 w 9144000"/>
              <a:gd name="connsiteY4" fmla="*/ 659076 h 668601"/>
              <a:gd name="connsiteX5" fmla="*/ 20 w 9144000"/>
              <a:gd name="connsiteY5" fmla="*/ 411426 h 668601"/>
              <a:gd name="connsiteX0" fmla="*/ 20 w 9144000"/>
              <a:gd name="connsiteY0" fmla="*/ 998711 h 1081261"/>
              <a:gd name="connsiteX1" fmla="*/ 9124989 w 9144000"/>
              <a:gd name="connsiteY1" fmla="*/ 0 h 1081261"/>
              <a:gd name="connsiteX2" fmla="*/ 9144000 w 9144000"/>
              <a:gd name="connsiteY2" fmla="*/ 668601 h 1081261"/>
              <a:gd name="connsiteX3" fmla="*/ 9134495 w 9144000"/>
              <a:gd name="connsiteY3" fmla="*/ 659566 h 1081261"/>
              <a:gd name="connsiteX4" fmla="*/ 0 w 9144000"/>
              <a:gd name="connsiteY4" fmla="*/ 659076 h 1081261"/>
              <a:gd name="connsiteX5" fmla="*/ 20 w 9144000"/>
              <a:gd name="connsiteY5" fmla="*/ 998711 h 1081261"/>
              <a:gd name="connsiteX0" fmla="*/ 2243247 w 9144000"/>
              <a:gd name="connsiteY0" fmla="*/ 619235 h 701785"/>
              <a:gd name="connsiteX1" fmla="*/ 9124989 w 9144000"/>
              <a:gd name="connsiteY1" fmla="*/ 0 h 701785"/>
              <a:gd name="connsiteX2" fmla="*/ 9144000 w 9144000"/>
              <a:gd name="connsiteY2" fmla="*/ 668601 h 701785"/>
              <a:gd name="connsiteX3" fmla="*/ 9134495 w 9144000"/>
              <a:gd name="connsiteY3" fmla="*/ 659566 h 701785"/>
              <a:gd name="connsiteX4" fmla="*/ 0 w 9144000"/>
              <a:gd name="connsiteY4" fmla="*/ 659076 h 701785"/>
              <a:gd name="connsiteX5" fmla="*/ 2243247 w 9144000"/>
              <a:gd name="connsiteY5" fmla="*/ 619235 h 701785"/>
              <a:gd name="connsiteX0" fmla="*/ 7 w 6900760"/>
              <a:gd name="connsiteY0" fmla="*/ 619235 h 1354783"/>
              <a:gd name="connsiteX1" fmla="*/ 6881749 w 6900760"/>
              <a:gd name="connsiteY1" fmla="*/ 0 h 1354783"/>
              <a:gd name="connsiteX2" fmla="*/ 6900760 w 6900760"/>
              <a:gd name="connsiteY2" fmla="*/ 668601 h 1354783"/>
              <a:gd name="connsiteX3" fmla="*/ 6891255 w 6900760"/>
              <a:gd name="connsiteY3" fmla="*/ 659566 h 1354783"/>
              <a:gd name="connsiteX4" fmla="*/ 684361 w 6900760"/>
              <a:gd name="connsiteY4" fmla="*/ 1354783 h 1354783"/>
              <a:gd name="connsiteX5" fmla="*/ 7 w 6900760"/>
              <a:gd name="connsiteY5" fmla="*/ 619235 h 1354783"/>
              <a:gd name="connsiteX0" fmla="*/ 0 w 6900753"/>
              <a:gd name="connsiteY0" fmla="*/ 619235 h 668601"/>
              <a:gd name="connsiteX1" fmla="*/ 6881742 w 6900753"/>
              <a:gd name="connsiteY1" fmla="*/ 0 h 668601"/>
              <a:gd name="connsiteX2" fmla="*/ 6900753 w 6900753"/>
              <a:gd name="connsiteY2" fmla="*/ 668601 h 668601"/>
              <a:gd name="connsiteX3" fmla="*/ 6891248 w 6900753"/>
              <a:gd name="connsiteY3" fmla="*/ 659566 h 668601"/>
              <a:gd name="connsiteX4" fmla="*/ 0 w 6900753"/>
              <a:gd name="connsiteY4" fmla="*/ 619235 h 668601"/>
              <a:gd name="connsiteX0" fmla="*/ 0 w 6263905"/>
              <a:gd name="connsiteY0" fmla="*/ 1197485 h 1197485"/>
              <a:gd name="connsiteX1" fmla="*/ 6244894 w 6263905"/>
              <a:gd name="connsiteY1" fmla="*/ 0 h 1197485"/>
              <a:gd name="connsiteX2" fmla="*/ 6263905 w 6263905"/>
              <a:gd name="connsiteY2" fmla="*/ 668601 h 1197485"/>
              <a:gd name="connsiteX3" fmla="*/ 6254400 w 6263905"/>
              <a:gd name="connsiteY3" fmla="*/ 659566 h 1197485"/>
              <a:gd name="connsiteX4" fmla="*/ 0 w 6263905"/>
              <a:gd name="connsiteY4" fmla="*/ 1197485 h 1197485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7309477 w 7318982"/>
              <a:gd name="connsiteY3" fmla="*/ 659566 h 673446"/>
              <a:gd name="connsiteX4" fmla="*/ 0 w 7318982"/>
              <a:gd name="connsiteY4" fmla="*/ 673446 h 673446"/>
              <a:gd name="connsiteX0" fmla="*/ 0 w 7318982"/>
              <a:gd name="connsiteY0" fmla="*/ 673446 h 673446"/>
              <a:gd name="connsiteX1" fmla="*/ 7299971 w 7318982"/>
              <a:gd name="connsiteY1" fmla="*/ 0 h 673446"/>
              <a:gd name="connsiteX2" fmla="*/ 7318982 w 7318982"/>
              <a:gd name="connsiteY2" fmla="*/ 668601 h 673446"/>
              <a:gd name="connsiteX3" fmla="*/ 0 w 7318982"/>
              <a:gd name="connsiteY3" fmla="*/ 673446 h 673446"/>
              <a:gd name="connsiteX0" fmla="*/ 0 w 7318982"/>
              <a:gd name="connsiteY0" fmla="*/ 526624 h 526624"/>
              <a:gd name="connsiteX1" fmla="*/ 7166898 w 7318982"/>
              <a:gd name="connsiteY1" fmla="*/ 0 h 526624"/>
              <a:gd name="connsiteX2" fmla="*/ 7318982 w 7318982"/>
              <a:gd name="connsiteY2" fmla="*/ 521779 h 526624"/>
              <a:gd name="connsiteX3" fmla="*/ 0 w 7318982"/>
              <a:gd name="connsiteY3" fmla="*/ 526624 h 526624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318982 w 7323733"/>
              <a:gd name="connsiteY2" fmla="*/ 668600 h 673445"/>
              <a:gd name="connsiteX3" fmla="*/ 0 w 7323733"/>
              <a:gd name="connsiteY3" fmla="*/ 673445 h 673445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145512 w 7323733"/>
              <a:gd name="connsiteY2" fmla="*/ 352371 h 673445"/>
              <a:gd name="connsiteX3" fmla="*/ 0 w 7323733"/>
              <a:gd name="connsiteY3" fmla="*/ 673445 h 673445"/>
              <a:gd name="connsiteX0" fmla="*/ 0 w 7323733"/>
              <a:gd name="connsiteY0" fmla="*/ 673445 h 675378"/>
              <a:gd name="connsiteX1" fmla="*/ 7323733 w 7323733"/>
              <a:gd name="connsiteY1" fmla="*/ 0 h 675378"/>
              <a:gd name="connsiteX2" fmla="*/ 7318982 w 7323733"/>
              <a:gd name="connsiteY2" fmla="*/ 675378 h 675378"/>
              <a:gd name="connsiteX3" fmla="*/ 0 w 7323733"/>
              <a:gd name="connsiteY3" fmla="*/ 673445 h 675378"/>
              <a:gd name="connsiteX0" fmla="*/ 0 w 7323733"/>
              <a:gd name="connsiteY0" fmla="*/ 673445 h 673445"/>
              <a:gd name="connsiteX1" fmla="*/ 7323733 w 7323733"/>
              <a:gd name="connsiteY1" fmla="*/ 0 h 673445"/>
              <a:gd name="connsiteX2" fmla="*/ 7202544 w 7323733"/>
              <a:gd name="connsiteY2" fmla="*/ 490158 h 673445"/>
              <a:gd name="connsiteX3" fmla="*/ 0 w 7323733"/>
              <a:gd name="connsiteY3" fmla="*/ 673445 h 673445"/>
              <a:gd name="connsiteX0" fmla="*/ 0 w 7323733"/>
              <a:gd name="connsiteY0" fmla="*/ 673445 h 675379"/>
              <a:gd name="connsiteX1" fmla="*/ 7323733 w 7323733"/>
              <a:gd name="connsiteY1" fmla="*/ 0 h 675379"/>
              <a:gd name="connsiteX2" fmla="*/ 7321359 w 7323733"/>
              <a:gd name="connsiteY2" fmla="*/ 675379 h 675379"/>
              <a:gd name="connsiteX3" fmla="*/ 0 w 7323733"/>
              <a:gd name="connsiteY3" fmla="*/ 673445 h 675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23733" h="675379">
                <a:moveTo>
                  <a:pt x="0" y="673445"/>
                </a:moveTo>
                <a:lnTo>
                  <a:pt x="7323733" y="0"/>
                </a:lnTo>
                <a:cubicBezTo>
                  <a:pt x="7322149" y="222867"/>
                  <a:pt x="7322943" y="452512"/>
                  <a:pt x="7321359" y="675379"/>
                </a:cubicBezTo>
                <a:lnTo>
                  <a:pt x="0" y="673445"/>
                </a:lnTo>
                <a:close/>
              </a:path>
            </a:pathLst>
          </a:custGeom>
          <a:gradFill>
            <a:gsLst>
              <a:gs pos="28000">
                <a:schemeClr val="accent1"/>
              </a:gs>
              <a:gs pos="40000">
                <a:schemeClr val="accent1">
                  <a:lumMod val="40000"/>
                  <a:lumOff val="60000"/>
                </a:schemeClr>
              </a:gs>
              <a:gs pos="48000">
                <a:schemeClr val="accent1"/>
              </a:gs>
            </a:gsLst>
            <a:lin ang="15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0" y="5457825"/>
            <a:ext cx="7239000" cy="1400175"/>
          </a:xfrm>
          <a:custGeom>
            <a:avLst/>
            <a:gdLst>
              <a:gd name="connsiteX0" fmla="*/ 0 w 9134475"/>
              <a:gd name="connsiteY0" fmla="*/ 142875 h 1323975"/>
              <a:gd name="connsiteX1" fmla="*/ 6305550 w 9134475"/>
              <a:gd name="connsiteY1" fmla="*/ 1209675 h 1323975"/>
              <a:gd name="connsiteX2" fmla="*/ 9134475 w 9134475"/>
              <a:gd name="connsiteY2" fmla="*/ 0 h 1323975"/>
              <a:gd name="connsiteX3" fmla="*/ 9134475 w 9134475"/>
              <a:gd name="connsiteY3" fmla="*/ 1323975 h 1323975"/>
              <a:gd name="connsiteX4" fmla="*/ 0 w 9134475"/>
              <a:gd name="connsiteY4" fmla="*/ 1323975 h 1323975"/>
              <a:gd name="connsiteX5" fmla="*/ 0 w 9134475"/>
              <a:gd name="connsiteY5" fmla="*/ 142875 h 1323975"/>
              <a:gd name="connsiteX0" fmla="*/ 0 w 9134475"/>
              <a:gd name="connsiteY0" fmla="*/ 0 h 1181100"/>
              <a:gd name="connsiteX1" fmla="*/ 6305550 w 9134475"/>
              <a:gd name="connsiteY1" fmla="*/ 1066800 h 1181100"/>
              <a:gd name="connsiteX2" fmla="*/ 9134475 w 9134475"/>
              <a:gd name="connsiteY2" fmla="*/ 1181100 h 1181100"/>
              <a:gd name="connsiteX3" fmla="*/ 0 w 9134475"/>
              <a:gd name="connsiteY3" fmla="*/ 1181100 h 1181100"/>
              <a:gd name="connsiteX4" fmla="*/ 0 w 9134475"/>
              <a:gd name="connsiteY4" fmla="*/ 0 h 1181100"/>
              <a:gd name="connsiteX0" fmla="*/ 0 w 6494783"/>
              <a:gd name="connsiteY0" fmla="*/ 0 h 1181100"/>
              <a:gd name="connsiteX1" fmla="*/ 6305550 w 6494783"/>
              <a:gd name="connsiteY1" fmla="*/ 1066800 h 1181100"/>
              <a:gd name="connsiteX2" fmla="*/ 6494783 w 6494783"/>
              <a:gd name="connsiteY2" fmla="*/ 1181100 h 1181100"/>
              <a:gd name="connsiteX3" fmla="*/ 0 w 6494783"/>
              <a:gd name="connsiteY3" fmla="*/ 1181100 h 1181100"/>
              <a:gd name="connsiteX4" fmla="*/ 0 w 6494783"/>
              <a:gd name="connsiteY4" fmla="*/ 0 h 1181100"/>
              <a:gd name="connsiteX0" fmla="*/ 0 w 6494783"/>
              <a:gd name="connsiteY0" fmla="*/ 0 h 1181100"/>
              <a:gd name="connsiteX1" fmla="*/ 6494783 w 6494783"/>
              <a:gd name="connsiteY1" fmla="*/ 1181100 h 1181100"/>
              <a:gd name="connsiteX2" fmla="*/ 0 w 6494783"/>
              <a:gd name="connsiteY2" fmla="*/ 1181100 h 1181100"/>
              <a:gd name="connsiteX3" fmla="*/ 0 w 6494783"/>
              <a:gd name="connsiteY3" fmla="*/ 0 h 1181100"/>
              <a:gd name="connsiteX0" fmla="*/ 0 w 7415827"/>
              <a:gd name="connsiteY0" fmla="*/ 0 h 1181100"/>
              <a:gd name="connsiteX1" fmla="*/ 7415827 w 7415827"/>
              <a:gd name="connsiteY1" fmla="*/ 866775 h 1181100"/>
              <a:gd name="connsiteX2" fmla="*/ 0 w 7415827"/>
              <a:gd name="connsiteY2" fmla="*/ 1181100 h 1181100"/>
              <a:gd name="connsiteX3" fmla="*/ 0 w 7415827"/>
              <a:gd name="connsiteY3" fmla="*/ 0 h 1181100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0 w 7415827"/>
              <a:gd name="connsiteY2" fmla="*/ 1571625 h 1571625"/>
              <a:gd name="connsiteX3" fmla="*/ 0 w 7415827"/>
              <a:gd name="connsiteY3" fmla="*/ 0 h 1571625"/>
              <a:gd name="connsiteX0" fmla="*/ 0 w 7415827"/>
              <a:gd name="connsiteY0" fmla="*/ 0 h 1571625"/>
              <a:gd name="connsiteX1" fmla="*/ 7415827 w 7415827"/>
              <a:gd name="connsiteY1" fmla="*/ 866775 h 1571625"/>
              <a:gd name="connsiteX2" fmla="*/ 1823096 w 7415827"/>
              <a:gd name="connsiteY2" fmla="*/ 1571625 h 1571625"/>
              <a:gd name="connsiteX3" fmla="*/ 0 w 7415827"/>
              <a:gd name="connsiteY3" fmla="*/ 1571625 h 1571625"/>
              <a:gd name="connsiteX4" fmla="*/ 0 w 7415827"/>
              <a:gd name="connsiteY4" fmla="*/ 0 h 1571625"/>
              <a:gd name="connsiteX0" fmla="*/ 0 w 7216426"/>
              <a:gd name="connsiteY0" fmla="*/ 0 h 1571625"/>
              <a:gd name="connsiteX1" fmla="*/ 7216426 w 7216426"/>
              <a:gd name="connsiteY1" fmla="*/ 1038225 h 1571625"/>
              <a:gd name="connsiteX2" fmla="*/ 1823096 w 7216426"/>
              <a:gd name="connsiteY2" fmla="*/ 1571625 h 1571625"/>
              <a:gd name="connsiteX3" fmla="*/ 0 w 7216426"/>
              <a:gd name="connsiteY3" fmla="*/ 1571625 h 1571625"/>
              <a:gd name="connsiteX4" fmla="*/ 0 w 7216426"/>
              <a:gd name="connsiteY4" fmla="*/ 0 h 1571625"/>
              <a:gd name="connsiteX0" fmla="*/ 0 w 7216426"/>
              <a:gd name="connsiteY0" fmla="*/ 0 h 914400"/>
              <a:gd name="connsiteX1" fmla="*/ 7216426 w 7216426"/>
              <a:gd name="connsiteY1" fmla="*/ 381000 h 914400"/>
              <a:gd name="connsiteX2" fmla="*/ 1823096 w 7216426"/>
              <a:gd name="connsiteY2" fmla="*/ 914400 h 914400"/>
              <a:gd name="connsiteX3" fmla="*/ 0 w 7216426"/>
              <a:gd name="connsiteY3" fmla="*/ 914400 h 914400"/>
              <a:gd name="connsiteX4" fmla="*/ 0 w 7216426"/>
              <a:gd name="connsiteY4" fmla="*/ 0 h 914400"/>
              <a:gd name="connsiteX0" fmla="*/ 0 w 7216426"/>
              <a:gd name="connsiteY0" fmla="*/ 0 h 1400175"/>
              <a:gd name="connsiteX1" fmla="*/ 7216426 w 7216426"/>
              <a:gd name="connsiteY1" fmla="*/ 866775 h 1400175"/>
              <a:gd name="connsiteX2" fmla="*/ 1823096 w 7216426"/>
              <a:gd name="connsiteY2" fmla="*/ 1400175 h 1400175"/>
              <a:gd name="connsiteX3" fmla="*/ 0 w 7216426"/>
              <a:gd name="connsiteY3" fmla="*/ 1400175 h 1400175"/>
              <a:gd name="connsiteX4" fmla="*/ 0 w 7216426"/>
              <a:gd name="connsiteY4" fmla="*/ 0 h 140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16426" h="1400175">
                <a:moveTo>
                  <a:pt x="0" y="0"/>
                </a:moveTo>
                <a:lnTo>
                  <a:pt x="7216426" y="866775"/>
                </a:lnTo>
                <a:lnTo>
                  <a:pt x="1823096" y="1400175"/>
                </a:lnTo>
                <a:lnTo>
                  <a:pt x="0" y="1400175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52000">
                <a:schemeClr val="accent3">
                  <a:lumMod val="40000"/>
                  <a:lumOff val="60000"/>
                </a:schemeClr>
              </a:gs>
              <a:gs pos="66000">
                <a:schemeClr val="accent3"/>
              </a:gs>
            </a:gsLst>
            <a:lin ang="1662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0" y="609600"/>
            <a:ext cx="3886200" cy="4190999"/>
          </a:xfrm>
          <a:ln w="79375">
            <a:solidFill>
              <a:schemeClr val="tx1"/>
            </a:solidFill>
            <a:miter lim="800000"/>
          </a:ln>
          <a:effectLst>
            <a:outerShdw blurRad="50800" dist="38100" dir="5400000" algn="ctr" rotWithShape="0">
              <a:srgbClr val="000000">
                <a:alpha val="42000"/>
              </a:srgb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5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-196" y="5412337"/>
            <a:ext cx="7605568" cy="927910"/>
          </a:xfrm>
          <a:custGeom>
            <a:avLst/>
            <a:gdLst>
              <a:gd name="connsiteX0" fmla="*/ 0 w 7436498"/>
              <a:gd name="connsiteY0" fmla="*/ 0 h 951723"/>
              <a:gd name="connsiteX1" fmla="*/ 0 w 7436498"/>
              <a:gd name="connsiteY1" fmla="*/ 139959 h 951723"/>
              <a:gd name="connsiteX2" fmla="*/ 7053942 w 7436498"/>
              <a:gd name="connsiteY2" fmla="*/ 951723 h 951723"/>
              <a:gd name="connsiteX3" fmla="*/ 7436498 w 7436498"/>
              <a:gd name="connsiteY3" fmla="*/ 914400 h 951723"/>
              <a:gd name="connsiteX4" fmla="*/ 0 w 7436498"/>
              <a:gd name="connsiteY4" fmla="*/ 0 h 951723"/>
              <a:gd name="connsiteX0" fmla="*/ 190500 w 7436498"/>
              <a:gd name="connsiteY0" fmla="*/ 0 h 1004110"/>
              <a:gd name="connsiteX1" fmla="*/ 0 w 7436498"/>
              <a:gd name="connsiteY1" fmla="*/ 192346 h 1004110"/>
              <a:gd name="connsiteX2" fmla="*/ 7053942 w 7436498"/>
              <a:gd name="connsiteY2" fmla="*/ 1004110 h 1004110"/>
              <a:gd name="connsiteX3" fmla="*/ 7436498 w 7436498"/>
              <a:gd name="connsiteY3" fmla="*/ 966787 h 1004110"/>
              <a:gd name="connsiteX4" fmla="*/ 190500 w 7436498"/>
              <a:gd name="connsiteY4" fmla="*/ 0 h 1004110"/>
              <a:gd name="connsiteX0" fmla="*/ 0 w 7448404"/>
              <a:gd name="connsiteY0" fmla="*/ 0 h 923148"/>
              <a:gd name="connsiteX1" fmla="*/ 11906 w 7448404"/>
              <a:gd name="connsiteY1" fmla="*/ 111384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164306 w 7448404"/>
              <a:gd name="connsiteY1" fmla="*/ 685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0 w 7448404"/>
              <a:gd name="connsiteY0" fmla="*/ 0 h 923148"/>
              <a:gd name="connsiteX1" fmla="*/ 302418 w 7448404"/>
              <a:gd name="connsiteY1" fmla="*/ 297122 h 923148"/>
              <a:gd name="connsiteX2" fmla="*/ 7065848 w 7448404"/>
              <a:gd name="connsiteY2" fmla="*/ 923148 h 923148"/>
              <a:gd name="connsiteX3" fmla="*/ 7448404 w 7448404"/>
              <a:gd name="connsiteY3" fmla="*/ 885825 h 923148"/>
              <a:gd name="connsiteX4" fmla="*/ 0 w 7448404"/>
              <a:gd name="connsiteY4" fmla="*/ 0 h 923148"/>
              <a:gd name="connsiteX0" fmla="*/ 1 w 7448405"/>
              <a:gd name="connsiteY0" fmla="*/ 0 h 923148"/>
              <a:gd name="connsiteX1" fmla="*/ 0 w 7448405"/>
              <a:gd name="connsiteY1" fmla="*/ 75665 h 923148"/>
              <a:gd name="connsiteX2" fmla="*/ 7065849 w 7448405"/>
              <a:gd name="connsiteY2" fmla="*/ 923148 h 923148"/>
              <a:gd name="connsiteX3" fmla="*/ 7448405 w 7448405"/>
              <a:gd name="connsiteY3" fmla="*/ 885825 h 923148"/>
              <a:gd name="connsiteX4" fmla="*/ 1 w 7448405"/>
              <a:gd name="connsiteY4" fmla="*/ 0 h 923148"/>
              <a:gd name="connsiteX0" fmla="*/ 1 w 7400780"/>
              <a:gd name="connsiteY0" fmla="*/ 0 h 928688"/>
              <a:gd name="connsiteX1" fmla="*/ 0 w 7400780"/>
              <a:gd name="connsiteY1" fmla="*/ 75665 h 928688"/>
              <a:gd name="connsiteX2" fmla="*/ 7065849 w 7400780"/>
              <a:gd name="connsiteY2" fmla="*/ 923148 h 928688"/>
              <a:gd name="connsiteX3" fmla="*/ 7400780 w 7400780"/>
              <a:gd name="connsiteY3" fmla="*/ 928688 h 928688"/>
              <a:gd name="connsiteX4" fmla="*/ 1 w 7400780"/>
              <a:gd name="connsiteY4" fmla="*/ 0 h 928688"/>
              <a:gd name="connsiteX0" fmla="*/ 1 w 7605568"/>
              <a:gd name="connsiteY0" fmla="*/ 0 h 923148"/>
              <a:gd name="connsiteX1" fmla="*/ 0 w 7605568"/>
              <a:gd name="connsiteY1" fmla="*/ 75665 h 923148"/>
              <a:gd name="connsiteX2" fmla="*/ 7065849 w 7605568"/>
              <a:gd name="connsiteY2" fmla="*/ 923148 h 923148"/>
              <a:gd name="connsiteX3" fmla="*/ 7605568 w 7605568"/>
              <a:gd name="connsiteY3" fmla="*/ 897732 h 923148"/>
              <a:gd name="connsiteX4" fmla="*/ 1 w 7605568"/>
              <a:gd name="connsiteY4" fmla="*/ 0 h 923148"/>
              <a:gd name="connsiteX0" fmla="*/ 1 w 7605568"/>
              <a:gd name="connsiteY0" fmla="*/ 0 h 897732"/>
              <a:gd name="connsiteX1" fmla="*/ 0 w 7605568"/>
              <a:gd name="connsiteY1" fmla="*/ 75665 h 897732"/>
              <a:gd name="connsiteX2" fmla="*/ 7065849 w 7605568"/>
              <a:gd name="connsiteY2" fmla="*/ 863617 h 897732"/>
              <a:gd name="connsiteX3" fmla="*/ 7605568 w 7605568"/>
              <a:gd name="connsiteY3" fmla="*/ 897732 h 897732"/>
              <a:gd name="connsiteX4" fmla="*/ 1 w 7605568"/>
              <a:gd name="connsiteY4" fmla="*/ 0 h 897732"/>
              <a:gd name="connsiteX0" fmla="*/ 1 w 7605568"/>
              <a:gd name="connsiteY0" fmla="*/ 0 h 927910"/>
              <a:gd name="connsiteX1" fmla="*/ 0 w 7605568"/>
              <a:gd name="connsiteY1" fmla="*/ 75665 h 927910"/>
              <a:gd name="connsiteX2" fmla="*/ 7225392 w 7605568"/>
              <a:gd name="connsiteY2" fmla="*/ 927910 h 927910"/>
              <a:gd name="connsiteX3" fmla="*/ 7605568 w 7605568"/>
              <a:gd name="connsiteY3" fmla="*/ 897732 h 927910"/>
              <a:gd name="connsiteX4" fmla="*/ 1 w 7605568"/>
              <a:gd name="connsiteY4" fmla="*/ 0 h 9279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5568" h="927910">
                <a:moveTo>
                  <a:pt x="1" y="0"/>
                </a:moveTo>
                <a:cubicBezTo>
                  <a:pt x="1" y="25222"/>
                  <a:pt x="0" y="50443"/>
                  <a:pt x="0" y="75665"/>
                </a:cubicBezTo>
                <a:lnTo>
                  <a:pt x="7225392" y="927910"/>
                </a:lnTo>
                <a:lnTo>
                  <a:pt x="7605568" y="897732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1680725" y="6116507"/>
            <a:ext cx="7465656" cy="741493"/>
          </a:xfrm>
          <a:custGeom>
            <a:avLst/>
            <a:gdLst>
              <a:gd name="connsiteX0" fmla="*/ 7408506 w 7408506"/>
              <a:gd name="connsiteY0" fmla="*/ 0 h 755780"/>
              <a:gd name="connsiteX1" fmla="*/ 0 w 7408506"/>
              <a:gd name="connsiteY1" fmla="*/ 755780 h 755780"/>
              <a:gd name="connsiteX2" fmla="*/ 662473 w 7408506"/>
              <a:gd name="connsiteY2" fmla="*/ 755780 h 755780"/>
              <a:gd name="connsiteX3" fmla="*/ 7408506 w 7408506"/>
              <a:gd name="connsiteY3" fmla="*/ 74645 h 755780"/>
              <a:gd name="connsiteX4" fmla="*/ 7408506 w 7408506"/>
              <a:gd name="connsiteY4" fmla="*/ 0 h 755780"/>
              <a:gd name="connsiteX0" fmla="*/ 6958449 w 6958449"/>
              <a:gd name="connsiteY0" fmla="*/ 0 h 755780"/>
              <a:gd name="connsiteX1" fmla="*/ 0 w 6958449"/>
              <a:gd name="connsiteY1" fmla="*/ 712918 h 755780"/>
              <a:gd name="connsiteX2" fmla="*/ 212416 w 6958449"/>
              <a:gd name="connsiteY2" fmla="*/ 755780 h 755780"/>
              <a:gd name="connsiteX3" fmla="*/ 6958449 w 6958449"/>
              <a:gd name="connsiteY3" fmla="*/ 74645 h 755780"/>
              <a:gd name="connsiteX4" fmla="*/ 6958449 w 6958449"/>
              <a:gd name="connsiteY4" fmla="*/ 0 h 755780"/>
              <a:gd name="connsiteX0" fmla="*/ 6958449 w 6958449"/>
              <a:gd name="connsiteY0" fmla="*/ 0 h 712918"/>
              <a:gd name="connsiteX1" fmla="*/ 0 w 6958449"/>
              <a:gd name="connsiteY1" fmla="*/ 712918 h 712918"/>
              <a:gd name="connsiteX2" fmla="*/ 302903 w 6958449"/>
              <a:gd name="connsiteY2" fmla="*/ 705774 h 712918"/>
              <a:gd name="connsiteX3" fmla="*/ 6958449 w 6958449"/>
              <a:gd name="connsiteY3" fmla="*/ 74645 h 712918"/>
              <a:gd name="connsiteX4" fmla="*/ 6958449 w 6958449"/>
              <a:gd name="connsiteY4" fmla="*/ 0 h 712918"/>
              <a:gd name="connsiteX0" fmla="*/ 6958449 w 6958449"/>
              <a:gd name="connsiteY0" fmla="*/ 0 h 741492"/>
              <a:gd name="connsiteX1" fmla="*/ 0 w 6958449"/>
              <a:gd name="connsiteY1" fmla="*/ 712918 h 741492"/>
              <a:gd name="connsiteX2" fmla="*/ 248134 w 6958449"/>
              <a:gd name="connsiteY2" fmla="*/ 741492 h 741492"/>
              <a:gd name="connsiteX3" fmla="*/ 6958449 w 6958449"/>
              <a:gd name="connsiteY3" fmla="*/ 74645 h 741492"/>
              <a:gd name="connsiteX4" fmla="*/ 6958449 w 6958449"/>
              <a:gd name="connsiteY4" fmla="*/ 0 h 741492"/>
              <a:gd name="connsiteX0" fmla="*/ 7465656 w 7465656"/>
              <a:gd name="connsiteY0" fmla="*/ 0 h 741493"/>
              <a:gd name="connsiteX1" fmla="*/ 0 w 7465656"/>
              <a:gd name="connsiteY1" fmla="*/ 741493 h 741493"/>
              <a:gd name="connsiteX2" fmla="*/ 755341 w 7465656"/>
              <a:gd name="connsiteY2" fmla="*/ 741492 h 741493"/>
              <a:gd name="connsiteX3" fmla="*/ 7465656 w 7465656"/>
              <a:gd name="connsiteY3" fmla="*/ 74645 h 741493"/>
              <a:gd name="connsiteX4" fmla="*/ 7465656 w 7465656"/>
              <a:gd name="connsiteY4" fmla="*/ 0 h 741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5656" h="741493">
                <a:moveTo>
                  <a:pt x="7465656" y="0"/>
                </a:moveTo>
                <a:lnTo>
                  <a:pt x="0" y="741493"/>
                </a:lnTo>
                <a:lnTo>
                  <a:pt x="755341" y="741492"/>
                </a:lnTo>
                <a:lnTo>
                  <a:pt x="7465656" y="74645"/>
                </a:lnTo>
                <a:lnTo>
                  <a:pt x="746565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85A3-F1BA-4018-8CFE-E53A8AE3D1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76656" y="609600"/>
            <a:ext cx="3383280" cy="914400"/>
          </a:xfrm>
        </p:spPr>
        <p:txBody>
          <a:bodyPr anchor="b">
            <a:noAutofit/>
          </a:bodyPr>
          <a:lstStyle>
            <a:lvl1pPr algn="l">
              <a:defRPr sz="22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656" y="1524000"/>
            <a:ext cx="3381375" cy="329565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15000"/>
            </a:blip>
            <a:srcRect/>
            <a:tile tx="0" ty="0" sx="76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0"/>
            <a:ext cx="7772400" cy="4525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416675"/>
            <a:ext cx="1981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lang="en-US" sz="900" kern="1200" cap="all" spc="110" baseline="0" smtClean="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16675"/>
            <a:ext cx="28956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l">
              <a:defRPr sz="900" cap="all" spc="110" baseline="0">
                <a:solidFill>
                  <a:srgbClr val="4D4D4D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58200" y="6416675"/>
            <a:ext cx="457200" cy="365125"/>
          </a:xfrm>
          <a:prstGeom prst="rect">
            <a:avLst/>
          </a:prstGeom>
        </p:spPr>
        <p:txBody>
          <a:bodyPr vert="horz" lIns="0" tIns="45720" rIns="0" bIns="0" rtlCol="0" anchor="b" anchorCtr="0"/>
          <a:lstStyle>
            <a:lvl1pPr algn="r">
              <a:defRPr sz="1100" b="1" baseline="0">
                <a:solidFill>
                  <a:srgbClr val="4D4D4D"/>
                </a:solidFill>
              </a:defRPr>
            </a:lvl1pPr>
          </a:lstStyle>
          <a:p>
            <a:fld id="{D171477F-8C1C-4020-B49E-8CEF85452E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108" r:id="rId1"/>
    <p:sldLayoutId id="2147484109" r:id="rId2"/>
    <p:sldLayoutId id="2147484110" r:id="rId3"/>
    <p:sldLayoutId id="2147484111" r:id="rId4"/>
    <p:sldLayoutId id="2147484112" r:id="rId5"/>
    <p:sldLayoutId id="2147484113" r:id="rId6"/>
    <p:sldLayoutId id="2147484114" r:id="rId7"/>
    <p:sldLayoutId id="2147484115" r:id="rId8"/>
    <p:sldLayoutId id="2147484116" r:id="rId9"/>
    <p:sldLayoutId id="2147484117" r:id="rId10"/>
    <p:sldLayoutId id="2147484118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74320" algn="l" defTabSz="914400" rtl="0" eaLnBrk="1" latinLnBrk="0" hangingPunct="1">
        <a:lnSpc>
          <a:spcPct val="100000"/>
        </a:lnSpc>
        <a:spcBef>
          <a:spcPts val="700"/>
        </a:spcBef>
        <a:buClr>
          <a:schemeClr val="accent1"/>
        </a:buClr>
        <a:buSzPct val="85000"/>
        <a:buFont typeface="Wingdings 3" pitchFamily="18" charset="2"/>
        <a:buChar char="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cad=rja&amp;uact=8&amp;ved=0CAcQjRw&amp;url=https://www.linkedin.com/company/gold-star-foods&amp;ei=FPyqVIKcCYWsogSspIKQDQ&amp;bvm=bv.82001339,d.cGU&amp;psig=AFQjCNG-cHTFyVzDXVZonUnYN_MZ7dj_NQ&amp;ust=142057814972776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er-coop.org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mailto:LGrumbles@scvsfsa.ne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mailto:LGrumbles@scvsfsa.net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ynthiaBarcelo@Super-Coop.or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AutoShape 4" descr="data:image/jpeg;base64,/9j/4AAQSkZJRgABAQAAAQABAAD/2wCEAAkGBxQHBhUUEhQUFhQUGBcaFRgXGBYbGhsYGRgdFyAYGRgYICgkGRolHhocLTEjJSksLi4uICAzODQ4NygtLjcBCgoKDg0OGhAQGy4kICQsLCw0LC0rLSwsLC8rLCwsLDQsNy03LCw3Ly0tNDQvLCwsLCwsLywsLCwsLC8sLCwsLP/AABEIAIMBgQMBEQACEQEDEQH/xAAcAAEAAQUBAQAAAAAAAAAAAAAABgIDBAUHAQj/xABHEAABAwIDBAgDBAMOBwAAAAABAAIDBBEFBiESMVGSBxMUF0FTYdIicZEyQoGhI3OxFRYkMzVSYnKCssHR4fAINjd0orPC/8QAGgEBAAIDAQAAAAAAAAAAAAAAAAEFAgMEBv/EADARAQABAwIEBQIGAwEBAAAAAAABAgMRBGEhIzFiBRJBUZEi0RNxobHB8DKB4fEU/9oADAMBAAIRAxEAPwDuKAgICAgICAgICAgICAgICAgICAgICAgICAgICAgICAgICAgICAgICAgICAgICAgICAgICAgICAgICAgICAgICAgICAgICAgICAgICAgICAgICAgICAgICAgICAgICAgICAgICAgICAgICAgICAgICAgICAgICAgICAgICAgICAgICAgICAgICAgICAgICAgICAgICAgIKJQTEdk2NjY+qwuRVNM+XrhMYzxaeLEXx6n4h4jQH8LKgteJ3qJ+vjHxLsqsUz04NxDKJog5uoIuFf0V010xVT0lxzExOJVrNAgICAgICAgICAgICAgICAgICAgICAgICAgICAgICAgICAgICAgICAgICAgtTTCNp1F7aC4F/qtV29TRE8Yz7ZiGVNMy1D5ZXak/RzAP2qhruaqqczV8VUx/Lrim3Hp+kqYusnqGt2jvF7PF7DfoCpsU6i5dppmvhnj9UTwj8pKpoimZx+jysZ1VY4etx8j/AK3WnXWvw79Uek8fn/rK1VmiGA6pfAfheW7JIt4a6i48dx+qwp1V23biaKseWem08Y/llNumZ4x1STDKvttE1+4nQjgQbFek016L1qK/dw3KPJVMMpb2AgICAgICAgICAgICAgICAgICAgICAgICAgICAgICAgICAgICAgICAgIMLFKk08Ite7ja/Ab1weIX6rVv6Os8PybrNEVVcWlLx6/QrzkxPtPw7XnWgcfoVGKvafiUs7AI9uV8hH9EftP+CuPCLExNV2qNo/ef4c2pq6Uwrx5mxsPAJsS11hfQ6g6eo/NbPFbM1U010xmY4cPaWOnq4zEtBMTLNYNd8VwNDvGo8OI/NVFm1XVVNM0zxj29Y4x+zqmqIjOejYZWrQHytdoPti+gHg7U/grXwmqqimqirh6ufUxE4mG2w/F48QqHtZf4LG5GjgfEeisbOpt3qpiic4aK7VVERM+rYLoa2BPjVPTSbL6iFruDpGA/QlBlU9Syqj2o3te3i0gj6hBW9wY25IAHiUGLFisE0my2aJzjuAkYT9AUGW5wa25NgN5KC3DUsnPwPa62+xB/YgrkeI2XcQAN5JsPqgsiuicdJGczf80F9p2hog9QEFltXG6TZD2F3DaF/ogSVccT7OewEeBcAfoUFHb4vMj5m/5oL0UzZm3a4OHEEH9iD1kgk3EH5FB65wa250A3oLAronHSSPmb/mgvg3GiD1Bb69o+836hB6yUPOhB+RCBLM2Fl3ODRxJAH5oKYKllSLse1w/okH9iC6gpe8MbckADxKDHgxGGpk2WSxuPBr2k/QFBkucGi5Nh6oKOvb/Ob9QguICDDOKwCXZ66LavbZ22XvwtdBmICAgICAgICAg0dViBixC7TpexHhZu8/PeqK5ra41eKZ4dJj0xHX44uum1E2+PVsqGubWM00Pi07x/virTTaq3fpzR8esOeu3NE4llLpYCDExDEGYfFd51P2WjeT6Bab+oos0+auWdFE1ziEPxTFH4k/4tGA6MG75u/nH8l53Va6u/OOlPt93fas00fm2WTqcumfJ922wPU3ufpou/wm1MRVXP5NOqqjhSjONYjPnfOj8Op5Xw0lMP4XJGbPeb26sO3gXuPwdfcAblxpDB0aYXDBs9jjdxc/ac4+pc43ugysLwWkyDg9Q+IOZCNqaQFxdbZZrs7Wu5u66CHZXwmTpKDq3EHydlL3CmpWuLY7NOyXP2LF5BBGp37XhYIJDinRbhtfS7LadsLvuyRXa5p48HfIgoIvkzGqnL+Z5MIr39a0td2d7jckbJc0XOpY5oOhJ2XNLdyB/w6xhuCVRAF+uYL+NhE02/M/VB03H4W1GBTteA5ropAQdxBYdCg5b0O5QosaycJaimikk6x42nC5sLWCEtxmXJMmXqR1Vg80sL4gXOpy9z4pGj4iAx5NnWGg8dwtvQSfIWZ25ty4ycANfctlaDcB7eHoQQR6EIIJ01Y/LFi9NRNldDBKGune3QlrpNjUj7rQCSPG4ug30HRFhjYGlrJS8WIlE0m0TvvYHY19GoNhiHRth+J4lJPUQulllN3OdJIPAAANaQAAAANPBBz/opyTQ5iw6qNTAHmOocxhD5GkNDQbfA4cUSneLNg6NcgTdmaQG7fVAnaJllNhqd9iR+DUQ55lalk6M860jJnHqq2GNrz4CR1hs/2JC0X4PQd1kF4zfgUHDuhPKlHj2E1BqadkpZI1rS69wNgGwIPEoNrlRrst9LclDTSSPpSwudG5xeI/gD/vXsWkgX8Q4XuUS68iHEsv5bpsw9KWJR1Me2xjnuaA57LOLwCfgI4lEpHmSmo+i3D3VVJERPMOpjYXyPa5x+PaIeSQGhpOlr7t5CIZOC9HbcRgbNi731dS8Bzmve4RR3+42Ntm6fK1/BBj5l6L4oIDPhRfS1LPiaI3vDXkfdsSdkn004hBXkvpIFdk2eeq/jqMfpQAAX3HwODfuuc67bcQUGLljL0mfaYVuKPe+OQk09K17mxNZfQuDSC8m3jvG/fYBt8Z6KsPrab9DF2aUD4JIi5pB9Rezh+fAoItl7ME5pa7CcS/SSRwTdW92pc1rCbF33tLOa462vfUIKuiTJlFjmT2zVEAklL5AXF8g0BsNGuACJls8y5UqcpUjqrCamdrYhtSU0j3SxuY3Ulokub23i9yBoQUQi/SJ0gyY3lSj6kuhbUdb2jZJvtRFrSwEWJZ8W1bS42b7yESmlB0VYRUYS3Zi60PaCJutk2nXH2gWuAHyAt6IhP4mCKING4AAfhogqQEBAQEBAQUyEiM232NlFWcTghDI5Osbc+g+up/IH6rxtMzFFVdXWeHzxn+7rSY4xEMuM9diETWEg7X2hwGp/CwW/RRNWopimcfZjc4UTlKl6xWiCFY8TS4vJe5LgC0nwB0sPQEHReZ8Tt1f/AEcfVY6eYm21MpETSXbxrsXtzn7v9Xf8lqptU2+Nzr7ff7NuZn/H5+zoGFEnDI7tDSWNuALAaeA8F6azn8OnMY4Qq6/8pcv6JJhRZ7xWCT4ZXyuc0HeQyaW9vwkafkVtYutoOVZ5xqprJ8Voj1ZihpBMzZaQ+12uIcdqxsNrwCDf9DleysyDA1pG1CXxvA8HB5Iv82kH8UE2Qclz+ztXS7h7Y9XtaHSW3hoc99zwGyHIH/Dv/IVV+ub/AOpqDp2MfyRN+rk/ulBBugb/AJBH62T/AOUE+r6ltHQvkkIDGNc5xO4NaLkn8EHNugOF37g1MliGS1BMY9AxoJH46f2UEuzlk6nzdRhswLXsv1crLbbL7xroWmwuD/qg5hWsxXorY0slbUUVw0BwJY250aW32oifAtJb6bgiXWcq48zM2X46lgLQ8HaadS1zSWubfxsRvRCE9BX8mVv/AHTv7rUTKz0hTTZjzxT0VKyOU0dqmVsji1heCA1r3AG1mu3eO2iGL0jYTimYMBJnpqRop9qUOimkdIAGnaDQWi9x4egQTfo+zD++XKEUpP6QAsl/rs0J/tCzvk5Bybo8irJOj6tNBI5kzJmOs0N2ns6oBzWlwNnW1Ftbi3iiU96HKujrcGc6CNsdVoKu5Jkc65O2Xuu5zXG536G43hEOhoOKYDgbce6U8SY+WeMNc914ZDGT8YFiRvHogo6V8G/ezBQnrZ5oWVD3uMzy91/0b9na8fhjfYfNEu1QTNqIGvYQ5rgC0jcQRcEfgiFxB84YpTGo/dx8I/Qtlh2rDQ/wu/5WJPoiXaejSsZW5Doywg7ELI3W8HxtDHA+t2lEJMg4pneM1HS67qjYsopDIRra0Ew1/BzPqEEq6C/+n7P1sv8AeQlN8UqWUeGySSEBjGOc8ndsgElByPopypDmTIkzKlh6t9Q50JBs9hEbWEsOtiCCOBsboMbFcBxLovhM1HUdbSB13tc24btG13x8CSLuYQd19NUS6bkPM4zZl9s+zsPBLJGXuA9u+x8WkEEfNEJEgICAgICAgIItjbWxYlstAFhtG3i551P/AIhea8Wimm5FNMY9f9z/AOO/TZmnM/3D3A3thlkmeQGsAYCeJ1NuJ3Lb4VTTbpqvVziOiNRmrFELOK446pk2W3ZEb2I3vHz8B6b+Kz12uuTGLfCmfX3/AL8lmxTHGeqzhuNuw91tXRfzTvb/AFT/AILRo/EK7X018Y/WGV2xFfGOEsnMkzayljmh+I7WxcAl42tQAPA3/HXRWGsq/Et03LXGem/Fqsx5appqe4Lli9n1A9RH/i8+J9Nyx0vh+Pru9fb7l3UelCVK2cjn+ecgSYniza2glEFYy1ybhr7CwJIB2XW03EEaEIMduYceo2Br8MimcN72TNaD67JKCvJ+DYhUZynra6GGJk8AidG1+0dC2wsLgiwN7n8EGCcjV2T8bdPhD43wyfbppXEC3g0HcQPA3BA01QbyPHcYq4tluGQxP3bctUCwHjssZchBcyxk12E1E1XUydpr5muDngbLWgj+LiB3DQC54DcgimQMFxbJdJJG2ihlEjg83qA0ghobYWadNEEpbVYtXxzCalgiZ1MgYxsoe6SRw2WtLzYMaLkk28NEEeyTh+MZTwQUzKOneNpztt9Rb7VtLAHgg2eI5YxPNwDK+eCnprguhpdtzn2N7PkeBYfUem5BOMJw2LB8OZDC0MjjFmtH1uT4km5JO8koI9nCtxLDa6N9DAypiLSJYnOa0hwNw5riRvBN9+4aIIlmSDGc9UApn0UVHEXNc9z5mvJ2TcfYFwAdbW1tvQT7KeX25Xy6ynYS/YDi524ue4lxNvDU6D5IIx0YYJV5Zoats8GskhmjDZGHaJbbqyb6HQanTU8ESyejbAKnDqusqK5jW1FVKHXa4OGwBo0EeAJI+QCITgjaFig5tkXLlZlTMNW0Q3opnPdHZ7NppBOx8N9AW/D+DeBQX+h3LNVlehnjqo2tMj2PaWua4GzdkjTUbvzQWc05EnoswCvwhzI5ySZonGzJL6kjw+L7zTa5+IEHeE9wiolqaBrp4upl++zaa8A8WuG9vzsUEFyll+qw3pGrKmSG0FSXhjtthI+IOBc0G9iAflogl+acvxZnwV9PNfZdYtcPtMeNz2+o/MXHiggmAUuM5HjEAgZX0rT+jLJAx7G8B1m4f0dbeBQbitrsXx6AxQ0rKEO0dNNK2R7Qd5ZHH97gSUG4y1k6nwDLhpGjrGSA9c5++QuGyS7hpoB4BBC6LKmJZDxF7sOLKqlebmCR+y8cLE6bQGm0DrpceKDf/u9i1fAWxYYyB5+/UVDCxvrsxgl35ILWG5LfgmCVkhJqsQq43h7yQ0FzgQGN2jZrATr6AaaAINPkqlxfKmBCmZQQyAOe7bdUtb9o3tsgHd80GfiWXMTziBHXSw0tLcF8NOXPe+xvZz3AC31HoUGzxvD6zL9FTNwiON0UIcySCQgBzdCHhxIO3cG5vrtEm6CPY/Bjmb8LNM6lp6WN5HWOM20S0EOt8IJAuB4a7kE0yRlhuU8BbA12265dI+1tp7t5A8ALAAcAg36AgICAgICAg0eY8NdUWkiF3tFiNLlu/S/iNdFV+I6Ob0RXR1j093Tp7sU8JeU2BNnwdjZAWv1dcb2udqR66WFvRbKNDRVp6bdccf2lFV+YuTMI3iVDJhTyHi7T96xLHfPxa76HgVV3NPd00zGM0z8f8dVFdNyOHVYihdUQF8TXua37Wly38R9seo14jxWqdL5489uJx7e33/0y88RPlqW6KtfSVG1E74uAF9r0LRvSxcu26/o+GVymmqOLoeHTPqKNrpGbDyNW3vb/AHwXpbVVVVMTVGJ9lXVEROInLId9lZyxR4VVTb+Mg5mqriPEPXyunkbve1VPmQczVONf2nI3O1VPmQczUxr+05G52qp8yDmamNf2nI3O1VPmQczUxr+05G52qp8yDmamNf2nI3O1VPmQczUxr+05G52qp8yDmamNf2nI3O1VPmQczUxr+05G52qp8yDmamNf2nI3O1VPmQczUxr+05G52qp8yDmamNf2nI3O1VPmQczUxr+05G52qp8yDmamNf2nI3O1VPmQczUxr+05G52qp8yDmamNf2nI3O1VPmQczUxr+05G52qp8yDmamNf2nI3O1VPmQczUxr+05G52qp8yDmamNf2nI3O1VPmQczUxr+05G52qp8yDmamNf2nI3O1VPmQczUxr+05G52qp8yDmamNf2nI3O1VPmQczUxr+05G52qp8yDmamNf2nI3O1VPmQczUxr+05G52qp8yDmamNf2nI3O1VPmQczUxr+05G52qp8yDmamNf2nI3O1VPmQczUxr+05G52qp8yDmamNf2nI3O1VPmQczUxr+05G52qp8yDmamNf2nI3O1VPmQczUxr+05G52qp8yDmamNf2nI3O1VPmQczUxr+05G52qp8yDmamNf2nI3O1VPmQczUxr+05G6/QTzvrGh74i3W4aRfcd1vVbLMazzx+Jjy+rGv8LH05y3SsGgQEBB4RcIAFhog8DAHXsLqMQKlIpkZ1jCD4gj6oOcN6E8OA31HO32IZO5TDuNRzt9iJydymHcajnb7EMncph3Go52+xDJ3KYdxqOdvsQydymHcajnb7EMncph3Go52+xDJ3KYdxqOdvsQydymHcajnb7EMncph3Go52+xDJ3KYdxqOdvsQydymHcajnb7EMncph3Go52+xDJ3KYdxqOdvsQydymHcajnb7EMncph3Go52+xDJ3KYdxqOdvsQydymHcajnb7EMncph3Go52+xDJ3KYdxqOdvsQydymHcajnb7EMncph3Go52+xDJ3KYdxqOdvsQydymHcajnb7EMncph3Go52+xDJ3KYdxqOdvsQydymHcajnb7EMncph3Go52+xDJ3KYdxqOdvsQydymHcajnb7EMncph3Go52+xDJ3KYdxqOdvsQydymHcajnb7EMncph3Go52+xDJ3KYdxqOdvsQydymHcajnb7EMncph3Go52+xDJ3KYdxqOdvsQydymHcajnb7EMtjl7otosvY1HUwmbrItrZ2nNI+JjmG4DR4OKITh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6" name="AutoShape 6" descr="data:image/jpeg;base64,/9j/4AAQSkZJRgABAQAAAQABAAD/2wCEAAkGBxQHBhUUEhQUFhQUGBcaFRgXGBYbGhsYGRgdFyAYGRgYICgkGRolHhocLTEjJSksLi4uICAzODQ4NygtLjcBCgoKDg0OGhAQGy4kICQsLCw0LC0rLSwsLC8rLCwsLDQsNy03LCw3Ly0tNDQvLCwsLCwsLywsLCwsLC8sLCwsLP/AABEIAIMBgQMBEQACEQEDEQH/xAAcAAEAAQUBAQAAAAAAAAAAAAAABgIDBAUHAQj/xABHEAABAwIDBAgDBAMOBwAAAAABAAIDBBEFBiESMVGSBxMUF0FTYdIicZEyQoGhI3OxFRYkMzVSYnKCssHR4fAINjd0orPC/8QAGgEBAAIDAQAAAAAAAAAAAAAAAAEFAgMEBv/EADARAQABAwIEBQIGAwEBAAAAAAABAgMRBGEhIzFiBRJBUZEi0RNxobHB8DKB4fEU/9oADAMBAAIRAxEAPwDuKAgICAgICAgICAgICAgICAgICAgICAgICAgICAgICAgICAgICAgICAgICAgICAgICAgICAgICAgICAgICAgICAgICAgICAgICAgICAgICAgICAgICAgICAgICAgICAgICAgICAgICAgICAgICAgICAgICAgICAgICAgICAgICAgICAgICAgICAgICAgICAgICAgICAgIKJQTEdk2NjY+qwuRVNM+XrhMYzxaeLEXx6n4h4jQH8LKgteJ3qJ+vjHxLsqsUz04NxDKJog5uoIuFf0V010xVT0lxzExOJVrNAgICAgICAgICAgICAgICAgICAgICAgICAgICAgICAgICAgICAgICAgICAgtTTCNp1F7aC4F/qtV29TRE8Yz7ZiGVNMy1D5ZXak/RzAP2qhruaqqczV8VUx/Lrim3Hp+kqYusnqGt2jvF7PF7DfoCpsU6i5dppmvhnj9UTwj8pKpoimZx+jysZ1VY4etx8j/AK3WnXWvw79Uek8fn/rK1VmiGA6pfAfheW7JIt4a6i48dx+qwp1V23biaKseWem08Y/llNumZ4x1STDKvttE1+4nQjgQbFek016L1qK/dw3KPJVMMpb2AgICAgICAgICAgICAgICAgICAgICAgICAgICAgICAgICAgICAgICAgIMLFKk08Ite7ja/Ab1weIX6rVv6Os8PybrNEVVcWlLx6/QrzkxPtPw7XnWgcfoVGKvafiUs7AI9uV8hH9EftP+CuPCLExNV2qNo/ef4c2pq6Uwrx5mxsPAJsS11hfQ6g6eo/NbPFbM1U010xmY4cPaWOnq4zEtBMTLNYNd8VwNDvGo8OI/NVFm1XVVNM0zxj29Y4x+zqmqIjOejYZWrQHytdoPti+gHg7U/grXwmqqimqirh6ufUxE4mG2w/F48QqHtZf4LG5GjgfEeisbOpt3qpiic4aK7VVERM+rYLoa2BPjVPTSbL6iFruDpGA/QlBlU9Syqj2o3te3i0gj6hBW9wY25IAHiUGLFisE0my2aJzjuAkYT9AUGW5wa25NgN5KC3DUsnPwPa62+xB/YgrkeI2XcQAN5JsPqgsiuicdJGczf80F9p2hog9QEFltXG6TZD2F3DaF/ogSVccT7OewEeBcAfoUFHb4vMj5m/5oL0UzZm3a4OHEEH9iD1kgk3EH5FB65wa250A3oLAronHSSPmb/mgvg3GiD1Bb69o+836hB6yUPOhB+RCBLM2Fl3ODRxJAH5oKYKllSLse1w/okH9iC6gpe8MbckADxKDHgxGGpk2WSxuPBr2k/QFBkucGi5Nh6oKOvb/Ob9QguICDDOKwCXZ66LavbZ22XvwtdBmICAgICAgICAg0dViBixC7TpexHhZu8/PeqK5ra41eKZ4dJj0xHX44uum1E2+PVsqGubWM00Pi07x/virTTaq3fpzR8esOeu3NE4llLpYCDExDEGYfFd51P2WjeT6Bab+oos0+auWdFE1ziEPxTFH4k/4tGA6MG75u/nH8l53Va6u/OOlPt93fas00fm2WTqcumfJ922wPU3ufpou/wm1MRVXP5NOqqjhSjONYjPnfOj8Op5Xw0lMP4XJGbPeb26sO3gXuPwdfcAblxpDB0aYXDBs9jjdxc/ac4+pc43ugysLwWkyDg9Q+IOZCNqaQFxdbZZrs7Wu5u66CHZXwmTpKDq3EHydlL3CmpWuLY7NOyXP2LF5BBGp37XhYIJDinRbhtfS7LadsLvuyRXa5p48HfIgoIvkzGqnL+Z5MIr39a0td2d7jckbJc0XOpY5oOhJ2XNLdyB/w6xhuCVRAF+uYL+NhE02/M/VB03H4W1GBTteA5ropAQdxBYdCg5b0O5QosaycJaimikk6x42nC5sLWCEtxmXJMmXqR1Vg80sL4gXOpy9z4pGj4iAx5NnWGg8dwtvQSfIWZ25ty4ycANfctlaDcB7eHoQQR6EIIJ01Y/LFi9NRNldDBKGune3QlrpNjUj7rQCSPG4ug30HRFhjYGlrJS8WIlE0m0TvvYHY19GoNhiHRth+J4lJPUQulllN3OdJIPAAANaQAAAANPBBz/opyTQ5iw6qNTAHmOocxhD5GkNDQbfA4cUSneLNg6NcgTdmaQG7fVAnaJllNhqd9iR+DUQ55lalk6M860jJnHqq2GNrz4CR1hs/2JC0X4PQd1kF4zfgUHDuhPKlHj2E1BqadkpZI1rS69wNgGwIPEoNrlRrst9LclDTSSPpSwudG5xeI/gD/vXsWkgX8Q4XuUS68iHEsv5bpsw9KWJR1Me2xjnuaA57LOLwCfgI4lEpHmSmo+i3D3VVJERPMOpjYXyPa5x+PaIeSQGhpOlr7t5CIZOC9HbcRgbNi731dS8Bzmve4RR3+42Ntm6fK1/BBj5l6L4oIDPhRfS1LPiaI3vDXkfdsSdkn004hBXkvpIFdk2eeq/jqMfpQAAX3HwODfuuc67bcQUGLljL0mfaYVuKPe+OQk09K17mxNZfQuDSC8m3jvG/fYBt8Z6KsPrab9DF2aUD4JIi5pB9Rezh+fAoItl7ME5pa7CcS/SSRwTdW92pc1rCbF33tLOa462vfUIKuiTJlFjmT2zVEAklL5AXF8g0BsNGuACJls8y5UqcpUjqrCamdrYhtSU0j3SxuY3Ulokub23i9yBoQUQi/SJ0gyY3lSj6kuhbUdb2jZJvtRFrSwEWJZ8W1bS42b7yESmlB0VYRUYS3Zi60PaCJutk2nXH2gWuAHyAt6IhP4mCKING4AAfhogqQEBAQEBAQUyEiM232NlFWcTghDI5Osbc+g+up/IH6rxtMzFFVdXWeHzxn+7rSY4xEMuM9diETWEg7X2hwGp/CwW/RRNWopimcfZjc4UTlKl6xWiCFY8TS4vJe5LgC0nwB0sPQEHReZ8Tt1f/AEcfVY6eYm21MpETSXbxrsXtzn7v9Xf8lqptU2+Nzr7ff7NuZn/H5+zoGFEnDI7tDSWNuALAaeA8F6azn8OnMY4Qq6/8pcv6JJhRZ7xWCT4ZXyuc0HeQyaW9vwkafkVtYutoOVZ5xqprJ8Voj1ZihpBMzZaQ+12uIcdqxsNrwCDf9DleysyDA1pG1CXxvA8HB5Iv82kH8UE2Qclz+ztXS7h7Y9XtaHSW3hoc99zwGyHIH/Dv/IVV+ub/AOpqDp2MfyRN+rk/ulBBugb/AJBH62T/AOUE+r6ltHQvkkIDGNc5xO4NaLkn8EHNugOF37g1MliGS1BMY9AxoJH46f2UEuzlk6nzdRhswLXsv1crLbbL7xroWmwuD/qg5hWsxXorY0slbUUVw0BwJY250aW32oifAtJb6bgiXWcq48zM2X46lgLQ8HaadS1zSWubfxsRvRCE9BX8mVv/AHTv7rUTKz0hTTZjzxT0VKyOU0dqmVsji1heCA1r3AG1mu3eO2iGL0jYTimYMBJnpqRop9qUOimkdIAGnaDQWi9x4egQTfo+zD++XKEUpP6QAsl/rs0J/tCzvk5Bybo8irJOj6tNBI5kzJmOs0N2ns6oBzWlwNnW1Ftbi3iiU96HKujrcGc6CNsdVoKu5Jkc65O2Xuu5zXG536G43hEOhoOKYDgbce6U8SY+WeMNc914ZDGT8YFiRvHogo6V8G/ezBQnrZ5oWVD3uMzy91/0b9na8fhjfYfNEu1QTNqIGvYQ5rgC0jcQRcEfgiFxB84YpTGo/dx8I/Qtlh2rDQ/wu/5WJPoiXaejSsZW5Doywg7ELI3W8HxtDHA+t2lEJMg4pneM1HS67qjYsopDIRra0Ew1/BzPqEEq6C/+n7P1sv8AeQlN8UqWUeGySSEBjGOc8ndsgElByPopypDmTIkzKlh6t9Q50JBs9hEbWEsOtiCCOBsboMbFcBxLovhM1HUdbSB13tc24btG13x8CSLuYQd19NUS6bkPM4zZl9s+zsPBLJGXuA9u+x8WkEEfNEJEgICAgICAgIItjbWxYlstAFhtG3i551P/AIhea8Wimm5FNMY9f9z/AOO/TZmnM/3D3A3thlkmeQGsAYCeJ1NuJ3Lb4VTTbpqvVziOiNRmrFELOK446pk2W3ZEb2I3vHz8B6b+Kz12uuTGLfCmfX3/AL8lmxTHGeqzhuNuw91tXRfzTvb/AFT/AILRo/EK7X018Y/WGV2xFfGOEsnMkzayljmh+I7WxcAl42tQAPA3/HXRWGsq/Et03LXGem/Fqsx5appqe4Lli9n1A9RH/i8+J9Nyx0vh+Pru9fb7l3UelCVK2cjn+ecgSYniza2glEFYy1ybhr7CwJIB2XW03EEaEIMduYceo2Br8MimcN72TNaD67JKCvJ+DYhUZynra6GGJk8AidG1+0dC2wsLgiwN7n8EGCcjV2T8bdPhD43wyfbppXEC3g0HcQPA3BA01QbyPHcYq4tluGQxP3bctUCwHjssZchBcyxk12E1E1XUydpr5muDngbLWgj+LiB3DQC54DcgimQMFxbJdJJG2ihlEjg83qA0ghobYWadNEEpbVYtXxzCalgiZ1MgYxsoe6SRw2WtLzYMaLkk28NEEeyTh+MZTwQUzKOneNpztt9Rb7VtLAHgg2eI5YxPNwDK+eCnprguhpdtzn2N7PkeBYfUem5BOMJw2LB8OZDC0MjjFmtH1uT4km5JO8koI9nCtxLDa6N9DAypiLSJYnOa0hwNw5riRvBN9+4aIIlmSDGc9UApn0UVHEXNc9z5mvJ2TcfYFwAdbW1tvQT7KeX25Xy6ynYS/YDi524ue4lxNvDU6D5IIx0YYJV5Zoats8GskhmjDZGHaJbbqyb6HQanTU8ESyejbAKnDqusqK5jW1FVKHXa4OGwBo0EeAJI+QCITgjaFig5tkXLlZlTMNW0Q3opnPdHZ7NppBOx8N9AW/D+DeBQX+h3LNVlehnjqo2tMj2PaWua4GzdkjTUbvzQWc05EnoswCvwhzI5ySZonGzJL6kjw+L7zTa5+IEHeE9wiolqaBrp4upl++zaa8A8WuG9vzsUEFyll+qw3pGrKmSG0FSXhjtthI+IOBc0G9iAflogl+acvxZnwV9PNfZdYtcPtMeNz2+o/MXHiggmAUuM5HjEAgZX0rT+jLJAx7G8B1m4f0dbeBQbitrsXx6AxQ0rKEO0dNNK2R7Qd5ZHH97gSUG4y1k6nwDLhpGjrGSA9c5++QuGyS7hpoB4BBC6LKmJZDxF7sOLKqlebmCR+y8cLE6bQGm0DrpceKDf/u9i1fAWxYYyB5+/UVDCxvrsxgl35ILWG5LfgmCVkhJqsQq43h7yQ0FzgQGN2jZrATr6AaaAINPkqlxfKmBCmZQQyAOe7bdUtb9o3tsgHd80GfiWXMTziBHXSw0tLcF8NOXPe+xvZz3AC31HoUGzxvD6zL9FTNwiON0UIcySCQgBzdCHhxIO3cG5vrtEm6CPY/Bjmb8LNM6lp6WN5HWOM20S0EOt8IJAuB4a7kE0yRlhuU8BbA12265dI+1tp7t5A8ALAAcAg36AgICAgICAg0eY8NdUWkiF3tFiNLlu/S/iNdFV+I6Ob0RXR1j093Tp7sU8JeU2BNnwdjZAWv1dcb2udqR66WFvRbKNDRVp6bdccf2lFV+YuTMI3iVDJhTyHi7T96xLHfPxa76HgVV3NPd00zGM0z8f8dVFdNyOHVYihdUQF8TXua37Wly38R9seo14jxWqdL5489uJx7e33/0y88RPlqW6KtfSVG1E74uAF9r0LRvSxcu26/o+GVymmqOLoeHTPqKNrpGbDyNW3vb/AHwXpbVVVVMTVGJ9lXVEROInLId9lZyxR4VVTb+Mg5mqriPEPXyunkbve1VPmQczVONf2nI3O1VPmQczUxr+05G52qp8yDmamNf2nI3O1VPmQczUxr+05G52qp8yDmamNf2nI3O1VPmQczUxr+05G52qp8yDmamNf2nI3O1VPmQczUxr+05G52qp8yDmamNf2nI3O1VPmQczUxr+05G52qp8yDmamNf2nI3O1VPmQczUxr+05G52qp8yDmamNf2nI3O1VPmQczUxr+05G52qp8yDmamNf2nI3O1VPmQczUxr+05G52qp8yDmamNf2nI3O1VPmQczUxr+05G52qp8yDmamNf2nI3O1VPmQczUxr+05G52qp8yDmamNf2nI3O1VPmQczUxr+05G52qp8yDmamNf2nI3O1VPmQczUxr+05G52qp8yDmamNf2nI3O1VPmQczUxr+05G52qp8yDmamNf2nI3O1VPmQczUxr+05G52qp8yDmamNf2nI3O1VPmQczUxr+05G52qp8yDmamNf2nI3O1VPmQczUxr+05G52qp8yDmamNf2nI3O1VPmQczUxr+05G52qp8yDmamNf2nI3O1VPmQczUxr+05G52qp8yDmamNf2nI3O1VPmQczUxr+05G6/QTzvrGh74i3W4aRfcd1vVbLMazzx+Jjy+rGv8LH05y3SsGgQEBB4RcIAFhog8DAHXsLqMQKlIpkZ1jCD4gj6oOcN6E8OA31HO32IZO5TDuNRzt9iJydymHcajnb7EMncph3Go52+xDJ3KYdxqOdvsQydymHcajnb7EMncph3Go52+xDJ3KYdxqOdvsQydymHcajnb7EMncph3Go52+xDJ3KYdxqOdvsQydymHcajnb7EMncph3Go52+xDJ3KYdxqOdvsQydymHcajnb7EMncph3Go52+xDJ3KYdxqOdvsQydymHcajnb7EMncph3Go52+xDJ3KYdxqOdvsQydymHcajnb7EMncph3Go52+xDJ3KYdxqOdvsQydymHcajnb7EMncph3Go52+xDJ3KYdxqOdvsQydymHcajnb7EMncph3Go52+xDJ3KYdxqOdvsQydymHcajnb7EMncph3Go52+xDJ3KYdxqOdvsQydymHcajnb7EMncph3Go52+xDJ3KYdxqOdvsQydymHcajnb7EMncph3Go52+xDJ3KYdxqOdvsQydymHcajnb7EMtjl7otosvY1HUwmbrItrZ2nNI+JjmG4DR4OKITh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AQEBB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150" y="-1004888"/>
            <a:ext cx="6153150" cy="2095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Image result for Super Co-op">
            <a:extLst>
              <a:ext uri="{FF2B5EF4-FFF2-40B4-BE49-F238E27FC236}">
                <a16:creationId xmlns="" xmlns:a16="http://schemas.microsoft.com/office/drawing/2014/main" id="{6EE30984-7C3F-4F5E-975B-64B78E6FE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55239"/>
            <a:ext cx="4114800" cy="127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5">
            <a:extLst>
              <a:ext uri="{FF2B5EF4-FFF2-40B4-BE49-F238E27FC236}">
                <a16:creationId xmlns="" xmlns:a16="http://schemas.microsoft.com/office/drawing/2014/main" id="{63857090-4EDC-4DCC-83D9-E7943FF8CE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704215"/>
            <a:ext cx="7848599" cy="35052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latin typeface="Segoe Print" panose="02000600000000000000" pitchFamily="2" charset="0"/>
              </a:rPr>
              <a:t> </a:t>
            </a:r>
            <a:r>
              <a:rPr lang="en-US" sz="5400" cap="none" dirty="0" smtClean="0">
                <a:latin typeface="Segoe Print" panose="02000600000000000000" pitchFamily="2" charset="0"/>
              </a:rPr>
              <a:t>SY2019-20 </a:t>
            </a:r>
            <a:br>
              <a:rPr lang="en-US" sz="5400" cap="none" dirty="0" smtClean="0">
                <a:latin typeface="Segoe Print" panose="02000600000000000000" pitchFamily="2" charset="0"/>
              </a:rPr>
            </a:br>
            <a:r>
              <a:rPr lang="en-US" sz="5400" cap="none" dirty="0" smtClean="0">
                <a:latin typeface="Segoe Print" panose="02000600000000000000" pitchFamily="2" charset="0"/>
              </a:rPr>
              <a:t>USDA Foods </a:t>
            </a:r>
            <a:br>
              <a:rPr lang="en-US" sz="5400" cap="none" dirty="0" smtClean="0">
                <a:latin typeface="Segoe Print" panose="02000600000000000000" pitchFamily="2" charset="0"/>
              </a:rPr>
            </a:br>
            <a:r>
              <a:rPr lang="en-US" sz="5400" cap="none" dirty="0" smtClean="0">
                <a:latin typeface="Segoe Print" panose="02000600000000000000" pitchFamily="2" charset="0"/>
              </a:rPr>
              <a:t>Entitlement Survey Webinar</a:t>
            </a:r>
            <a:endParaRPr lang="en-US" cap="none" dirty="0">
              <a:latin typeface="Segoe Print" panose="020006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61D6E627-29A3-4CAD-B185-9D90E28AF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74638"/>
            <a:ext cx="8534400" cy="1143000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Step 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2 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– </a:t>
            </a:r>
            <a:r>
              <a:rPr lang="en-US" sz="40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Assign Entitlement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" y="1698624"/>
            <a:ext cx="9113240" cy="4893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371600" y="2971800"/>
            <a:ext cx="2362200" cy="838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36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" y="1698624"/>
            <a:ext cx="9113240" cy="4893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Up Arrow 7"/>
          <p:cNvSpPr/>
          <p:nvPr/>
        </p:nvSpPr>
        <p:spPr>
          <a:xfrm rot="17557574">
            <a:off x="2860433" y="3936015"/>
            <a:ext cx="762000" cy="1752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72142" y="3810000"/>
            <a:ext cx="2362200" cy="838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="" xmlns:a16="http://schemas.microsoft.com/office/drawing/2014/main" id="{61D6E627-29A3-4CAD-B185-9D90E28AF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Step 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2 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– </a:t>
            </a:r>
            <a:r>
              <a:rPr lang="en-US" sz="40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Assign Entitlement</a:t>
            </a:r>
          </a:p>
        </p:txBody>
      </p:sp>
    </p:spTree>
    <p:extLst>
      <p:ext uri="{BB962C8B-B14F-4D97-AF65-F5344CB8AC3E}">
        <p14:creationId xmlns:p14="http://schemas.microsoft.com/office/powerpoint/2010/main" val="467428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0" y="1698624"/>
            <a:ext cx="9113240" cy="48933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Up Arrow 7"/>
          <p:cNvSpPr/>
          <p:nvPr/>
        </p:nvSpPr>
        <p:spPr>
          <a:xfrm rot="17557574">
            <a:off x="2814377" y="4765503"/>
            <a:ext cx="762000" cy="1752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304799" y="4648200"/>
            <a:ext cx="2362200" cy="8382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="" xmlns:a16="http://schemas.microsoft.com/office/drawing/2014/main" id="{61D6E627-29A3-4CAD-B185-9D90E28AF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Step 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2 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– </a:t>
            </a:r>
            <a:r>
              <a:rPr lang="en-US" sz="40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Assign Entitlement</a:t>
            </a:r>
          </a:p>
        </p:txBody>
      </p:sp>
    </p:spTree>
    <p:extLst>
      <p:ext uri="{BB962C8B-B14F-4D97-AF65-F5344CB8AC3E}">
        <p14:creationId xmlns:p14="http://schemas.microsoft.com/office/powerpoint/2010/main" val="335394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rgbClr val="92D050"/>
                </a:solidFill>
                <a:latin typeface="Segoe Print" panose="02000600000000000000" pitchFamily="2" charset="0"/>
              </a:rPr>
              <a:t>Unprocessed Fruit and </a:t>
            </a:r>
            <a:br>
              <a:rPr lang="en-US" b="1" dirty="0" smtClean="0">
                <a:solidFill>
                  <a:srgbClr val="92D050"/>
                </a:solidFill>
                <a:latin typeface="Segoe Print" panose="02000600000000000000" pitchFamily="2" charset="0"/>
              </a:rPr>
            </a:br>
            <a:r>
              <a:rPr lang="en-US" b="1" dirty="0" smtClean="0">
                <a:solidFill>
                  <a:srgbClr val="92D050"/>
                </a:solidFill>
                <a:latin typeface="Segoe Print" panose="02000600000000000000" pitchFamily="2" charset="0"/>
              </a:rPr>
              <a:t>Vegetable Pilot </a:t>
            </a:r>
            <a:endParaRPr lang="en-US" b="1" dirty="0">
              <a:solidFill>
                <a:srgbClr val="92D050"/>
              </a:solidFill>
              <a:latin typeface="Segoe Print" panose="02000600000000000000" pitchFamily="2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7553446"/>
              </p:ext>
            </p:extLst>
          </p:nvPr>
        </p:nvGraphicFramePr>
        <p:xfrm>
          <a:off x="1295400" y="1524000"/>
          <a:ext cx="6295135" cy="502871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684822"/>
                <a:gridCol w="1243006"/>
                <a:gridCol w="1367307"/>
              </a:tblGrid>
              <a:tr h="6121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School 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Vendor #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Entitlement set aside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</a:tr>
              <a:tr h="304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Cupertino Union SD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</a:rPr>
                        <a:t>694100</a:t>
                      </a:r>
                      <a:endParaRPr lang="en-US" sz="18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$30,000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</a:tr>
              <a:tr h="304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Brentwood Union School </a:t>
                      </a:r>
                      <a:r>
                        <a:rPr lang="en-US" sz="1800" b="1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Dist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616500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$25,000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</a:tr>
              <a:tr h="304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Granada Hills Charter </a:t>
                      </a:r>
                      <a:r>
                        <a:rPr lang="en-US" sz="1800" b="1" dirty="0">
                          <a:effectLst/>
                          <a:latin typeface="+mn-lt"/>
                        </a:rPr>
                        <a:t>HS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</a:rPr>
                        <a:t>C57200</a:t>
                      </a:r>
                      <a:endParaRPr lang="en-US" sz="18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$37,500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</a:tr>
              <a:tr h="304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Hawthorne  School District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645900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$20,000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</a:tr>
              <a:tr h="304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Lodi Unified SD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685800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$25,000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</a:tr>
              <a:tr h="304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Madera Unified School District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652400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$250,000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</a:tr>
              <a:tr h="304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Modesto City Elementary SD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711600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$290,000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</a:tr>
              <a:tr h="304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Monterey Peninsula Unified SD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660900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$75,000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</a:tr>
              <a:tr h="304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Natomas Unified SD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752800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$50,000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</a:tr>
              <a:tr h="304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</a:rPr>
                        <a:t>Oxnard Union High SD</a:t>
                      </a:r>
                      <a:endParaRPr lang="en-US" sz="18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725400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$90,000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</a:tr>
              <a:tr h="304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Santa Ana Unified SD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666700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$400,000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</a:tr>
              <a:tr h="304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Santa Clarita </a:t>
                      </a:r>
                      <a:r>
                        <a:rPr lang="en-US" sz="1800" b="1" dirty="0" smtClean="0">
                          <a:effectLst/>
                          <a:latin typeface="+mn-lt"/>
                        </a:rPr>
                        <a:t>Valley </a:t>
                      </a:r>
                      <a:r>
                        <a:rPr lang="en-US" sz="1800" b="1" dirty="0" err="1">
                          <a:effectLst/>
                          <a:latin typeface="+mn-lt"/>
                        </a:rPr>
                        <a:t>Sch</a:t>
                      </a:r>
                      <a:r>
                        <a:rPr lang="en-US" sz="1800" b="1" dirty="0">
                          <a:effectLst/>
                          <a:latin typeface="+mn-lt"/>
                        </a:rPr>
                        <a:t> Food </a:t>
                      </a:r>
                      <a:r>
                        <a:rPr lang="en-US" sz="1800" b="1" dirty="0" err="1">
                          <a:effectLst/>
                          <a:latin typeface="+mn-lt"/>
                        </a:rPr>
                        <a:t>Svs</a:t>
                      </a:r>
                      <a:r>
                        <a:rPr lang="en-US" sz="1800" b="1" dirty="0">
                          <a:effectLst/>
                          <a:latin typeface="+mn-lt"/>
                        </a:rPr>
                        <a:t> 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407000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$40,000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</a:tr>
              <a:tr h="304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</a:rPr>
                        <a:t>Upland Unified School District</a:t>
                      </a:r>
                      <a:endParaRPr lang="en-US" sz="18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+mn-lt"/>
                        </a:rPr>
                        <a:t>750600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$50,000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</a:tr>
              <a:tr h="30461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Vista Unified School District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+mn-lt"/>
                        </a:rPr>
                        <a:t>684500</a:t>
                      </a:r>
                      <a:endParaRPr lang="en-US" sz="18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/>
                          <a:latin typeface="+mn-lt"/>
                        </a:rPr>
                        <a:t>$90,000</a:t>
                      </a:r>
                      <a:endParaRPr lang="en-US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6106" marR="66106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60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" y="1353039"/>
            <a:ext cx="9148915" cy="5414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Up Arrow 7"/>
          <p:cNvSpPr/>
          <p:nvPr/>
        </p:nvSpPr>
        <p:spPr>
          <a:xfrm rot="4277313">
            <a:off x="2683037" y="5833764"/>
            <a:ext cx="762000" cy="1752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3523958" y="5334000"/>
            <a:ext cx="1334081" cy="57694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="" xmlns:a16="http://schemas.microsoft.com/office/drawing/2014/main" id="{61D6E627-29A3-4CAD-B185-9D90E28AF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Step 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2 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– </a:t>
            </a:r>
            <a:r>
              <a:rPr lang="en-US" sz="40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Assign Entitlement</a:t>
            </a:r>
          </a:p>
        </p:txBody>
      </p:sp>
    </p:spTree>
    <p:extLst>
      <p:ext uri="{BB962C8B-B14F-4D97-AF65-F5344CB8AC3E}">
        <p14:creationId xmlns:p14="http://schemas.microsoft.com/office/powerpoint/2010/main" val="175522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5" y="1371600"/>
            <a:ext cx="9020165" cy="53384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Up Arrow 7"/>
          <p:cNvSpPr/>
          <p:nvPr/>
        </p:nvSpPr>
        <p:spPr>
          <a:xfrm rot="4374421">
            <a:off x="3845178" y="5460436"/>
            <a:ext cx="762000" cy="1752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3">
            <a:extLst>
              <a:ext uri="{FF2B5EF4-FFF2-40B4-BE49-F238E27FC236}">
                <a16:creationId xmlns="" xmlns:a16="http://schemas.microsoft.com/office/drawing/2014/main" id="{61D6E627-29A3-4CAD-B185-9D90E28AF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Step </a:t>
            </a:r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2 </a:t>
            </a:r>
            <a:r>
              <a:rPr lang="en-US" sz="40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– </a:t>
            </a:r>
            <a:r>
              <a:rPr lang="en-US" sz="40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Assign Entitlement</a:t>
            </a:r>
          </a:p>
        </p:txBody>
      </p:sp>
    </p:spTree>
    <p:extLst>
      <p:ext uri="{BB962C8B-B14F-4D97-AF65-F5344CB8AC3E}">
        <p14:creationId xmlns:p14="http://schemas.microsoft.com/office/powerpoint/2010/main" val="4550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Step 3 – </a:t>
            </a:r>
            <a:r>
              <a:rPr lang="en-US" sz="44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Chicken Diversion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479" y="1447800"/>
            <a:ext cx="8229600" cy="1905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Segoe Print" panose="02000600000000000000" pitchFamily="2" charset="0"/>
              </a:rPr>
              <a:t>Select chicken processor(s) of choice</a:t>
            </a:r>
          </a:p>
          <a:p>
            <a:r>
              <a:rPr lang="en-US" sz="2800" dirty="0" smtClean="0">
                <a:latin typeface="Segoe Print" panose="02000600000000000000" pitchFamily="2" charset="0"/>
              </a:rPr>
              <a:t>No need to order chicken for bone-in parts</a:t>
            </a:r>
          </a:p>
          <a:p>
            <a:r>
              <a:rPr lang="en-US" sz="2800" dirty="0">
                <a:latin typeface="Segoe Print" panose="02000600000000000000" pitchFamily="2" charset="0"/>
              </a:rPr>
              <a:t>Order by pounds for all </a:t>
            </a:r>
            <a:r>
              <a:rPr lang="en-US" sz="2800" dirty="0" smtClean="0">
                <a:latin typeface="Segoe Print" panose="02000600000000000000" pitchFamily="2" charset="0"/>
              </a:rPr>
              <a:t>processors</a:t>
            </a:r>
            <a:endParaRPr lang="en-US" sz="2800" dirty="0">
              <a:latin typeface="Segoe Print" panose="02000600000000000000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0"/>
            <a:ext cx="9144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0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7"/>
          <p:cNvSpPr>
            <a:spLocks noGrp="1"/>
          </p:cNvSpPr>
          <p:nvPr>
            <p:ph idx="1"/>
          </p:nvPr>
        </p:nvSpPr>
        <p:spPr>
          <a:xfrm>
            <a:off x="609600" y="1600200"/>
            <a:ext cx="7696200" cy="36576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73629"/>
            <a:ext cx="3324225" cy="597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Step 3 – </a:t>
            </a:r>
            <a:r>
              <a:rPr lang="en-US" sz="44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Chicken Diversion</a:t>
            </a:r>
          </a:p>
        </p:txBody>
      </p:sp>
      <p:sp>
        <p:nvSpPr>
          <p:cNvPr id="10" name="Content Placeholder 7"/>
          <p:cNvSpPr txBox="1">
            <a:spLocks/>
          </p:cNvSpPr>
          <p:nvPr/>
        </p:nvSpPr>
        <p:spPr>
          <a:xfrm>
            <a:off x="533400" y="1828800"/>
            <a:ext cx="4495800" cy="3657600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10000"/>
          </a:bodyPr>
          <a:lstStyle>
            <a:lvl1pPr marL="3429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74320" algn="l" defTabSz="9144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accent1"/>
              </a:buClr>
              <a:buSzPct val="85000"/>
              <a:buFont typeface="Wingdings 3" pitchFamily="18" charset="2"/>
              <a:buChar char="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dirty="0" smtClean="0">
                <a:latin typeface="Segoe Print" panose="02000600000000000000" pitchFamily="2" charset="0"/>
              </a:rPr>
              <a:t>No carry-over from SY2018-19 </a:t>
            </a:r>
          </a:p>
          <a:p>
            <a:pPr fontAlgn="auto">
              <a:spcAft>
                <a:spcPts val="0"/>
              </a:spcAft>
            </a:pPr>
            <a:r>
              <a:rPr lang="en-US" sz="3200" dirty="0" smtClean="0">
                <a:latin typeface="Segoe Print" panose="02000600000000000000" pitchFamily="2" charset="0"/>
              </a:rPr>
              <a:t>Calculators at </a:t>
            </a:r>
            <a:r>
              <a:rPr lang="en-US" sz="3200" dirty="0" smtClean="0">
                <a:latin typeface="Segoe Print" panose="02000600000000000000" pitchFamily="2" charset="0"/>
                <a:hlinkClick r:id="rId3"/>
              </a:rPr>
              <a:t>www.Super-Coop.org</a:t>
            </a:r>
            <a:r>
              <a:rPr lang="en-US" sz="3200" dirty="0" smtClean="0">
                <a:latin typeface="Segoe Print" panose="02000600000000000000" pitchFamily="2" charset="0"/>
              </a:rPr>
              <a:t>  home page</a:t>
            </a:r>
          </a:p>
          <a:p>
            <a:pPr fontAlgn="auto">
              <a:spcAft>
                <a:spcPts val="0"/>
              </a:spcAft>
            </a:pPr>
            <a:r>
              <a:rPr lang="en-US" sz="3200" dirty="0" smtClean="0">
                <a:latin typeface="Segoe Print" panose="02000600000000000000" pitchFamily="2" charset="0"/>
              </a:rPr>
              <a:t>Maximize use of USDA Foods of most value to your district</a:t>
            </a:r>
            <a:endParaRPr lang="en-US" sz="32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3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47202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514600"/>
            <a:ext cx="7724775" cy="4110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6793" y="304800"/>
            <a:ext cx="8077200" cy="1143000"/>
          </a:xfrm>
        </p:spPr>
        <p:txBody>
          <a:bodyPr>
            <a:noAutofit/>
          </a:bodyPr>
          <a:lstStyle/>
          <a:p>
            <a:pPr algn="ctr"/>
            <a:r>
              <a:rPr lang="en-US" sz="4400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Step 3 – </a:t>
            </a:r>
            <a:r>
              <a:rPr lang="en-US" sz="44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Chicken Diversion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95664"/>
            <a:ext cx="9143999" cy="395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p Arrow 4"/>
          <p:cNvSpPr/>
          <p:nvPr/>
        </p:nvSpPr>
        <p:spPr>
          <a:xfrm rot="17171691">
            <a:off x="6260685" y="4914614"/>
            <a:ext cx="415380" cy="144837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23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Welcome!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599"/>
            <a:ext cx="7772400" cy="3581401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Segoe Print" panose="02000600000000000000" pitchFamily="2" charset="0"/>
              </a:rPr>
              <a:t>“Listen only” mode</a:t>
            </a:r>
          </a:p>
          <a:p>
            <a:r>
              <a:rPr lang="en-US" sz="2800" dirty="0" smtClean="0">
                <a:latin typeface="Segoe Print" panose="02000600000000000000" pitchFamily="2" charset="0"/>
              </a:rPr>
              <a:t>Webinar posted on Super Co-Op website today or tomorrow</a:t>
            </a:r>
          </a:p>
          <a:p>
            <a:r>
              <a:rPr lang="en-US" sz="2800" dirty="0" smtClean="0">
                <a:latin typeface="Segoe Print" panose="02000600000000000000" pitchFamily="2" charset="0"/>
              </a:rPr>
              <a:t>Call Cynthia Barcelo with questions</a:t>
            </a:r>
          </a:p>
          <a:p>
            <a:pPr lvl="1"/>
            <a:r>
              <a:rPr lang="en-US" sz="2800" dirty="0">
                <a:solidFill>
                  <a:srgbClr val="FFFF00"/>
                </a:solidFill>
                <a:latin typeface="Segoe Print" panose="02000600000000000000" pitchFamily="2" charset="0"/>
              </a:rPr>
              <a:t>CynthiaBarcelo@Super-Coop.org</a:t>
            </a:r>
            <a:br>
              <a:rPr lang="en-US" sz="2800" dirty="0">
                <a:solidFill>
                  <a:srgbClr val="FFFF00"/>
                </a:solidFill>
                <a:latin typeface="Segoe Print" panose="02000600000000000000" pitchFamily="2" charset="0"/>
              </a:rPr>
            </a:br>
            <a:r>
              <a:rPr lang="en-US" sz="2800" dirty="0">
                <a:solidFill>
                  <a:srgbClr val="FFFF00"/>
                </a:solidFill>
                <a:latin typeface="Segoe Print" panose="02000600000000000000" pitchFamily="2" charset="0"/>
              </a:rPr>
              <a:t>(909) 843-9600 x770 </a:t>
            </a:r>
            <a:endParaRPr lang="en-US" sz="2800" dirty="0" smtClean="0">
              <a:solidFill>
                <a:srgbClr val="FFFF00"/>
              </a:solidFill>
              <a:latin typeface="Segoe Print" panose="02000600000000000000" pitchFamily="2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16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="" xmlns:a16="http://schemas.microsoft.com/office/drawing/2014/main" id="{84D9E28B-75BF-43BA-A763-A99C6593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Step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4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– </a:t>
            </a:r>
            <a:r>
              <a:rPr lang="en-US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Select Brown Box Items</a:t>
            </a:r>
          </a:p>
        </p:txBody>
      </p:sp>
      <p:sp>
        <p:nvSpPr>
          <p:cNvPr id="4" name="Content Placeholder 7"/>
          <p:cNvSpPr>
            <a:spLocks noGrp="1"/>
          </p:cNvSpPr>
          <p:nvPr>
            <p:ph idx="1"/>
          </p:nvPr>
        </p:nvSpPr>
        <p:spPr>
          <a:xfrm>
            <a:off x="533400" y="2209800"/>
            <a:ext cx="8153401" cy="3276600"/>
          </a:xfrm>
        </p:spPr>
        <p:txBody>
          <a:bodyPr/>
          <a:lstStyle/>
          <a:p>
            <a:r>
              <a:rPr lang="en-US" sz="3200" dirty="0" smtClean="0">
                <a:latin typeface="Segoe Print" panose="02000600000000000000" pitchFamily="2" charset="0"/>
              </a:rPr>
              <a:t>Some items have limited availability</a:t>
            </a:r>
          </a:p>
          <a:p>
            <a:r>
              <a:rPr lang="en-US" sz="3200" dirty="0" smtClean="0">
                <a:latin typeface="Segoe Print" panose="02000600000000000000" pitchFamily="2" charset="0"/>
              </a:rPr>
              <a:t>USDA cancellations happen</a:t>
            </a:r>
          </a:p>
          <a:p>
            <a:r>
              <a:rPr lang="en-US" sz="3200" dirty="0">
                <a:latin typeface="Segoe Print" panose="02000600000000000000" pitchFamily="2" charset="0"/>
              </a:rPr>
              <a:t>New items for 2019-20</a:t>
            </a:r>
          </a:p>
          <a:p>
            <a:pPr marL="68580" indent="0">
              <a:buNone/>
            </a:pPr>
            <a:endParaRPr lang="en-US" sz="3200" dirty="0" smtClean="0">
              <a:latin typeface="Segoe Print" panose="02000600000000000000" pitchFamily="2" charset="0"/>
            </a:endParaRP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9534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1" y="1295400"/>
            <a:ext cx="9144000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2">
            <a:extLst>
              <a:ext uri="{FF2B5EF4-FFF2-40B4-BE49-F238E27FC236}">
                <a16:creationId xmlns="" xmlns:a16="http://schemas.microsoft.com/office/drawing/2014/main" id="{84D9E28B-75BF-43BA-A763-A99C6593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171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Step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4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– </a:t>
            </a:r>
            <a:r>
              <a:rPr lang="en-US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Select Brown Box Items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4000" cy="400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955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685800"/>
            <a:ext cx="7239000" cy="3352800"/>
          </a:xfrm>
        </p:spPr>
        <p:txBody>
          <a:bodyPr>
            <a:normAutofit/>
          </a:bodyPr>
          <a:lstStyle/>
          <a:p>
            <a:pPr algn="ctr"/>
            <a:r>
              <a:rPr lang="en-US" sz="5400" b="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New Brown Box</a:t>
            </a:r>
            <a:br>
              <a:rPr lang="en-US" sz="5400" b="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</a:br>
            <a:r>
              <a:rPr lang="en-US" sz="5400" b="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Items for 2019-20</a:t>
            </a:r>
            <a:endParaRPr lang="en-US" sz="5400" b="0" cap="none" dirty="0">
              <a:solidFill>
                <a:schemeClr val="accent1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34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45" y="6248400"/>
            <a:ext cx="527709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23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1058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33800" y="4267200"/>
            <a:ext cx="5029200" cy="990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46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45" y="6248400"/>
            <a:ext cx="527709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24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0"/>
            <a:ext cx="9176657" cy="6857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4267200"/>
            <a:ext cx="50419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15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45" y="6248400"/>
            <a:ext cx="527709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27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246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937357"/>
            <a:ext cx="3975100" cy="793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147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45" y="6248400"/>
            <a:ext cx="527709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28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57" y="0"/>
            <a:ext cx="919948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746171"/>
            <a:ext cx="50419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4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200400"/>
            <a:ext cx="4648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945" y="6248400"/>
            <a:ext cx="527709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29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343400"/>
            <a:ext cx="50419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954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200400"/>
            <a:ext cx="4648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945" y="6248400"/>
            <a:ext cx="527709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29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31" y="6911"/>
            <a:ext cx="9153231" cy="6851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799114"/>
            <a:ext cx="50419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244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200400"/>
            <a:ext cx="4648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945" y="6248400"/>
            <a:ext cx="527709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29</a:t>
            </a:r>
            <a:endParaRPr 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57" y="3733800"/>
            <a:ext cx="50419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71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5638800"/>
            <a:ext cx="243840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hape 9"/>
          <p:cNvCxnSpPr/>
          <p:nvPr/>
        </p:nvCxnSpPr>
        <p:spPr>
          <a:xfrm flipV="1">
            <a:off x="4495800" y="2819400"/>
            <a:ext cx="762000" cy="1371600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hape 10"/>
          <p:cNvCxnSpPr/>
          <p:nvPr/>
        </p:nvCxnSpPr>
        <p:spPr>
          <a:xfrm flipV="1">
            <a:off x="6705600" y="1219200"/>
            <a:ext cx="762000" cy="1371600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6248400" y="304800"/>
            <a:ext cx="2438400" cy="914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057400" y="3581400"/>
            <a:ext cx="2438400" cy="114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81000" y="5715000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egoe Print" panose="02000600000000000000" pitchFamily="2" charset="0"/>
              </a:rPr>
              <a:t>Co-Op </a:t>
            </a:r>
            <a:r>
              <a:rPr lang="en-US" sz="2400" b="1" dirty="0">
                <a:latin typeface="Segoe Print" panose="02000600000000000000" pitchFamily="2" charset="0"/>
              </a:rPr>
              <a:t>Members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22714" y="3798957"/>
            <a:ext cx="228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latin typeface="Segoe Print" panose="02000600000000000000" pitchFamily="2" charset="0"/>
              </a:rPr>
              <a:t>Co-Op </a:t>
            </a:r>
            <a:r>
              <a:rPr lang="en-US" sz="2100" b="1" dirty="0">
                <a:latin typeface="Segoe Print" panose="02000600000000000000" pitchFamily="2" charset="0"/>
              </a:rPr>
              <a:t>Administration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24600" y="566057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egoe Print" panose="02000600000000000000" pitchFamily="2" charset="0"/>
              </a:rPr>
              <a:t>USDA FDP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43399" y="1955746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Segoe Print" panose="02000600000000000000" pitchFamily="2" charset="0"/>
              </a:rPr>
              <a:t>California </a:t>
            </a:r>
            <a:r>
              <a:rPr lang="en-US" sz="2400" b="1" dirty="0">
                <a:latin typeface="Segoe Print" panose="02000600000000000000" pitchFamily="2" charset="0"/>
              </a:rPr>
              <a:t>FDP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267200" y="1828800"/>
            <a:ext cx="2438400" cy="990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hape 26"/>
          <p:cNvCxnSpPr>
            <a:stCxn id="12" idx="1"/>
          </p:cNvCxnSpPr>
          <p:nvPr/>
        </p:nvCxnSpPr>
        <p:spPr>
          <a:xfrm rot="10800000" flipV="1">
            <a:off x="5334000" y="762000"/>
            <a:ext cx="914400" cy="1066800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hape 28"/>
          <p:cNvCxnSpPr/>
          <p:nvPr/>
        </p:nvCxnSpPr>
        <p:spPr>
          <a:xfrm rot="10800000" flipV="1">
            <a:off x="3352800" y="2514600"/>
            <a:ext cx="914400" cy="1066800"/>
          </a:xfrm>
          <a:prstGeom prst="bentConnector2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hape 31"/>
          <p:cNvCxnSpPr/>
          <p:nvPr/>
        </p:nvCxnSpPr>
        <p:spPr>
          <a:xfrm rot="5400000">
            <a:off x="941614" y="4533900"/>
            <a:ext cx="1447800" cy="762000"/>
          </a:xfrm>
          <a:prstGeom prst="bentConnector3">
            <a:avLst>
              <a:gd name="adj1" fmla="val 376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 txBox="1">
            <a:spLocks/>
          </p:cNvSpPr>
          <p:nvPr/>
        </p:nvSpPr>
        <p:spPr>
          <a:xfrm>
            <a:off x="5858494" y="4762937"/>
            <a:ext cx="2860963" cy="156771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Segoe Print" panose="02000600000000000000" pitchFamily="2" charset="0"/>
                <a:ea typeface="+mj-ea"/>
                <a:cs typeface="+mj-cs"/>
              </a:rPr>
              <a:t>Request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Segoe Print" panose="02000600000000000000" pitchFamily="2" charset="0"/>
                <a:ea typeface="+mj-ea"/>
                <a:cs typeface="+mj-cs"/>
              </a:rPr>
              <a:t>Process</a:t>
            </a:r>
          </a:p>
        </p:txBody>
      </p:sp>
      <p:cxnSp>
        <p:nvCxnSpPr>
          <p:cNvPr id="19" name="Shape 9"/>
          <p:cNvCxnSpPr/>
          <p:nvPr/>
        </p:nvCxnSpPr>
        <p:spPr>
          <a:xfrm rot="5400000" flipH="1" flipV="1">
            <a:off x="2405911" y="5061689"/>
            <a:ext cx="1436578" cy="762000"/>
          </a:xfrm>
          <a:prstGeom prst="bentConnector3">
            <a:avLst>
              <a:gd name="adj1" fmla="val -12"/>
            </a:avLst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/>
          <p:cNvSpPr txBox="1">
            <a:spLocks/>
          </p:cNvSpPr>
          <p:nvPr/>
        </p:nvSpPr>
        <p:spPr>
          <a:xfrm>
            <a:off x="-145968" y="293914"/>
            <a:ext cx="2860963" cy="1643743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Segoe Print" panose="02000600000000000000" pitchFamily="2" charset="0"/>
                <a:ea typeface="+mj-ea"/>
                <a:cs typeface="+mj-cs"/>
              </a:rPr>
              <a:t>USDA 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Segoe Print" panose="02000600000000000000" pitchFamily="2" charset="0"/>
                <a:ea typeface="+mj-ea"/>
                <a:cs typeface="+mj-cs"/>
              </a:rPr>
              <a:t>Foods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Segoe Print" panose="02000600000000000000" pitchFamily="2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7200" y="457200"/>
            <a:ext cx="1219199" cy="40011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Catalog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2359477" y="1905000"/>
            <a:ext cx="1219199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Co-Op</a:t>
            </a:r>
          </a:p>
          <a:p>
            <a:pPr algn="ctr"/>
            <a:r>
              <a:rPr lang="en-US" sz="2000" b="1" dirty="0" smtClean="0"/>
              <a:t>Pre-Planner</a:t>
            </a:r>
            <a:endParaRPr lang="en-US" sz="20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30628" y="3790950"/>
            <a:ext cx="1426029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Member District</a:t>
            </a:r>
          </a:p>
          <a:p>
            <a:pPr algn="ctr"/>
            <a:r>
              <a:rPr lang="en-US" sz="2000" b="1" dirty="0" smtClean="0"/>
              <a:t>Survey</a:t>
            </a:r>
            <a:endParaRPr lang="en-US" sz="20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105400" y="3379857"/>
            <a:ext cx="1752599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Due February 28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124200" y="5192850"/>
            <a:ext cx="1741714" cy="707886"/>
          </a:xfrm>
          <a:prstGeom prst="rect">
            <a:avLst/>
          </a:prstGeom>
          <a:solidFill>
            <a:srgbClr val="FFC0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Due @ </a:t>
            </a:r>
            <a:r>
              <a:rPr lang="en-US" sz="2000" b="1" dirty="0">
                <a:solidFill>
                  <a:schemeClr val="bg1"/>
                </a:solidFill>
              </a:rPr>
              <a:t>5</a:t>
            </a:r>
            <a:r>
              <a:rPr lang="en-US" sz="2000" b="1" dirty="0" smtClean="0">
                <a:solidFill>
                  <a:schemeClr val="bg1"/>
                </a:solidFill>
              </a:rPr>
              <a:t>PM February 22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2">
            <a:extLst>
              <a:ext uri="{FF2B5EF4-FFF2-40B4-BE49-F238E27FC236}">
                <a16:creationId xmlns="" xmlns:a16="http://schemas.microsoft.com/office/drawing/2014/main" id="{84D9E28B-75BF-43BA-A763-A99C659354AA}"/>
              </a:ext>
            </a:extLst>
          </p:cNvPr>
          <p:cNvSpPr txBox="1">
            <a:spLocks/>
          </p:cNvSpPr>
          <p:nvPr/>
        </p:nvSpPr>
        <p:spPr>
          <a:xfrm>
            <a:off x="420354" y="304800"/>
            <a:ext cx="8382000" cy="11430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Step 4 – </a:t>
            </a:r>
            <a:r>
              <a:rPr lang="en-US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Select Brown Box Items</a:t>
            </a:r>
            <a:endParaRPr lang="en-US" cap="none" dirty="0">
              <a:solidFill>
                <a:schemeClr val="accent1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834" y="1752600"/>
            <a:ext cx="9220834" cy="476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6"/>
          <p:cNvSpPr/>
          <p:nvPr/>
        </p:nvSpPr>
        <p:spPr>
          <a:xfrm rot="10800000">
            <a:off x="3657600" y="1308537"/>
            <a:ext cx="344155" cy="62219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0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2">
            <a:extLst>
              <a:ext uri="{FF2B5EF4-FFF2-40B4-BE49-F238E27FC236}">
                <a16:creationId xmlns="" xmlns:a16="http://schemas.microsoft.com/office/drawing/2014/main" id="{84D9E28B-75BF-43BA-A763-A99C6593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Step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4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– </a:t>
            </a:r>
            <a:r>
              <a:rPr lang="en-US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Select Brown Box Items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5655"/>
            <a:ext cx="9158888" cy="472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543300" y="22860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43300" y="2743200"/>
            <a:ext cx="52959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9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1" y="1295400"/>
            <a:ext cx="9144000" cy="5562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itle 2">
            <a:extLst>
              <a:ext uri="{FF2B5EF4-FFF2-40B4-BE49-F238E27FC236}">
                <a16:creationId xmlns="" xmlns:a16="http://schemas.microsoft.com/office/drawing/2014/main" id="{84D9E28B-75BF-43BA-A763-A99C6593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4171"/>
            <a:ext cx="82296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Step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4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– </a:t>
            </a:r>
            <a:r>
              <a:rPr lang="en-US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Select Brown Box Items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9144000" cy="4000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857704" y="2590800"/>
            <a:ext cx="5257800" cy="859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270748"/>
            <a:ext cx="9251300" cy="44442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600200" y="4800600"/>
            <a:ext cx="5769429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8363476">
            <a:off x="2447049" y="3792490"/>
            <a:ext cx="344155" cy="62219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4103586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 smtClean="0">
                <a:solidFill>
                  <a:srgbClr val="FF0000"/>
                </a:solidFill>
              </a:rPr>
              <a:t>2 pages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itle 2">
            <a:extLst>
              <a:ext uri="{FF2B5EF4-FFF2-40B4-BE49-F238E27FC236}">
                <a16:creationId xmlns="" xmlns:a16="http://schemas.microsoft.com/office/drawing/2014/main" id="{84D9E28B-75BF-43BA-A763-A99C65935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Step </a:t>
            </a:r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4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– </a:t>
            </a:r>
            <a:r>
              <a:rPr lang="en-US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Select Brown Box Items</a:t>
            </a:r>
          </a:p>
        </p:txBody>
      </p:sp>
    </p:spTree>
    <p:extLst>
      <p:ext uri="{BB962C8B-B14F-4D97-AF65-F5344CB8AC3E}">
        <p14:creationId xmlns:p14="http://schemas.microsoft.com/office/powerpoint/2010/main" val="19995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Step 5 – </a:t>
            </a:r>
            <a:r>
              <a:rPr lang="en-US" sz="40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Review Quantity Amounts</a:t>
            </a:r>
            <a:endParaRPr lang="en-US" sz="4000" cap="none" dirty="0">
              <a:solidFill>
                <a:schemeClr val="accent1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253" y="1600200"/>
            <a:ext cx="9079494" cy="495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553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Step 6 – </a:t>
            </a:r>
            <a:r>
              <a:rPr lang="en-US" sz="40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Processor Survey </a:t>
            </a:r>
            <a:endParaRPr lang="en-US" sz="4000" cap="none" dirty="0">
              <a:solidFill>
                <a:schemeClr val="accent1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" y="1386820"/>
            <a:ext cx="9136339" cy="547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Up Arrow 10"/>
          <p:cNvSpPr/>
          <p:nvPr/>
        </p:nvSpPr>
        <p:spPr>
          <a:xfrm rot="10800000">
            <a:off x="5638800" y="1905000"/>
            <a:ext cx="344155" cy="62219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7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Step 6 – </a:t>
            </a:r>
            <a:r>
              <a:rPr lang="en-US" sz="40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Processor Survey </a:t>
            </a:r>
            <a:endParaRPr lang="en-US" sz="4000" cap="none" dirty="0">
              <a:solidFill>
                <a:schemeClr val="accent1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" y="1386820"/>
            <a:ext cx="9136339" cy="5471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Up Arrow 10"/>
          <p:cNvSpPr/>
          <p:nvPr/>
        </p:nvSpPr>
        <p:spPr>
          <a:xfrm rot="10800000">
            <a:off x="7162800" y="1913923"/>
            <a:ext cx="344155" cy="62219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4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Segoe Print" panose="02000600000000000000" pitchFamily="2" charset="0"/>
              </a:rPr>
              <a:t>One company =&gt; many names</a:t>
            </a:r>
          </a:p>
          <a:p>
            <a:pPr lvl="1"/>
            <a:r>
              <a:rPr lang="en-US" sz="2000" dirty="0">
                <a:latin typeface="Segoe Print" panose="02000600000000000000" pitchFamily="2" charset="0"/>
              </a:rPr>
              <a:t>ADVANCE PIERRE (TYSON FOODS</a:t>
            </a:r>
            <a:r>
              <a:rPr lang="en-US" sz="2000" dirty="0" smtClean="0">
                <a:latin typeface="Segoe Print" panose="02000600000000000000" pitchFamily="2" charset="0"/>
              </a:rPr>
              <a:t>)</a:t>
            </a:r>
          </a:p>
          <a:p>
            <a:pPr lvl="1"/>
            <a:r>
              <a:rPr lang="en-US" sz="2000" dirty="0">
                <a:latin typeface="Segoe Print" panose="02000600000000000000" pitchFamily="2" charset="0"/>
              </a:rPr>
              <a:t>CARGILL KITCHEN SOLUTIONS (Sunny Fresh</a:t>
            </a:r>
            <a:r>
              <a:rPr lang="en-US" sz="2000" dirty="0" smtClean="0">
                <a:latin typeface="Segoe Print" panose="02000600000000000000" pitchFamily="2" charset="0"/>
              </a:rPr>
              <a:t>)</a:t>
            </a:r>
          </a:p>
          <a:p>
            <a:pPr lvl="1"/>
            <a:r>
              <a:rPr lang="en-US" sz="2000" dirty="0">
                <a:latin typeface="Segoe Print" panose="02000600000000000000" pitchFamily="2" charset="0"/>
              </a:rPr>
              <a:t>CONAGRA FOODS (GILARDI FOODS</a:t>
            </a:r>
            <a:r>
              <a:rPr lang="en-US" sz="2000" dirty="0" smtClean="0">
                <a:latin typeface="Segoe Print" panose="02000600000000000000" pitchFamily="2" charset="0"/>
              </a:rPr>
              <a:t>)</a:t>
            </a:r>
          </a:p>
          <a:p>
            <a:pPr lvl="1"/>
            <a:r>
              <a:rPr lang="en-US" sz="2000" dirty="0">
                <a:latin typeface="Segoe Print" panose="02000600000000000000" pitchFamily="2" charset="0"/>
              </a:rPr>
              <a:t>ES FOODS (formerly East Side Entrees</a:t>
            </a:r>
            <a:r>
              <a:rPr lang="en-US" sz="2000" dirty="0" smtClean="0">
                <a:latin typeface="Segoe Print" panose="02000600000000000000" pitchFamily="2" charset="0"/>
              </a:rPr>
              <a:t>)</a:t>
            </a:r>
          </a:p>
          <a:p>
            <a:pPr lvl="1"/>
            <a:r>
              <a:rPr lang="en-US" sz="2000" dirty="0">
                <a:latin typeface="Segoe Print" panose="02000600000000000000" pitchFamily="2" charset="0"/>
              </a:rPr>
              <a:t>FOSTER FARMS (FERNANDOS</a:t>
            </a:r>
            <a:r>
              <a:rPr lang="en-US" sz="2000" dirty="0" smtClean="0">
                <a:latin typeface="Segoe Print" panose="02000600000000000000" pitchFamily="2" charset="0"/>
              </a:rPr>
              <a:t>)</a:t>
            </a:r>
          </a:p>
          <a:p>
            <a:pPr lvl="1"/>
            <a:r>
              <a:rPr lang="en-US" sz="2000" dirty="0">
                <a:latin typeface="Segoe Print" panose="02000600000000000000" pitchFamily="2" charset="0"/>
              </a:rPr>
              <a:t>GARDEN BANNER (PREMIER FOOD AND OILS)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Step 6 – </a:t>
            </a:r>
            <a:r>
              <a:rPr lang="en-US" sz="40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Processor Survey </a:t>
            </a:r>
            <a:endParaRPr lang="en-US" sz="4000" cap="none" dirty="0">
              <a:solidFill>
                <a:schemeClr val="accent1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68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8392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Segoe Print" panose="02000600000000000000" pitchFamily="2" charset="0"/>
              </a:rPr>
              <a:t>One company =&gt; many names</a:t>
            </a:r>
          </a:p>
          <a:p>
            <a:pPr lvl="1"/>
            <a:r>
              <a:rPr lang="es-ES" sz="2000" dirty="0">
                <a:latin typeface="Segoe Print" panose="02000600000000000000" pitchFamily="2" charset="0"/>
              </a:rPr>
              <a:t>M.C.I. FOODS, INC. (LOS CABOS</a:t>
            </a:r>
            <a:r>
              <a:rPr lang="es-ES" sz="2000" dirty="0" smtClean="0">
                <a:latin typeface="Segoe Print" panose="02000600000000000000" pitchFamily="2" charset="0"/>
              </a:rPr>
              <a:t>)</a:t>
            </a:r>
          </a:p>
          <a:p>
            <a:pPr lvl="1"/>
            <a:r>
              <a:rPr lang="en-US" sz="2000" dirty="0">
                <a:latin typeface="Segoe Print" panose="02000600000000000000" pitchFamily="2" charset="0"/>
              </a:rPr>
              <a:t>MICHAEL B'S (BEST EXPRESS FOODS</a:t>
            </a:r>
            <a:r>
              <a:rPr lang="en-US" sz="2000" dirty="0" smtClean="0">
                <a:latin typeface="Segoe Print" panose="02000600000000000000" pitchFamily="2" charset="0"/>
              </a:rPr>
              <a:t>)</a:t>
            </a:r>
          </a:p>
          <a:p>
            <a:pPr lvl="1"/>
            <a:r>
              <a:rPr lang="it-IT" sz="2000" dirty="0" smtClean="0">
                <a:latin typeface="Segoe Print" panose="02000600000000000000" pitchFamily="2" charset="0"/>
              </a:rPr>
              <a:t>PIAZZA </a:t>
            </a:r>
            <a:r>
              <a:rPr lang="it-IT" sz="2000" dirty="0">
                <a:latin typeface="Segoe Print" panose="02000600000000000000" pitchFamily="2" charset="0"/>
              </a:rPr>
              <a:t>(S.A. PIAZZA &amp; ASSOC.) - WILD </a:t>
            </a:r>
            <a:r>
              <a:rPr lang="it-IT" sz="2000" dirty="0" smtClean="0">
                <a:latin typeface="Segoe Print" panose="02000600000000000000" pitchFamily="2" charset="0"/>
              </a:rPr>
              <a:t>MIKES</a:t>
            </a:r>
          </a:p>
          <a:p>
            <a:pPr lvl="1"/>
            <a:r>
              <a:rPr lang="en-US" sz="2000" dirty="0">
                <a:latin typeface="Segoe Print" panose="02000600000000000000" pitchFamily="2" charset="0"/>
              </a:rPr>
              <a:t>PILGRIMS PRIDE (Goldkist</a:t>
            </a:r>
            <a:r>
              <a:rPr lang="en-US" sz="2000" dirty="0" smtClean="0">
                <a:latin typeface="Segoe Print" panose="02000600000000000000" pitchFamily="2" charset="0"/>
              </a:rPr>
              <a:t>)</a:t>
            </a:r>
            <a:endParaRPr lang="it-IT" sz="2000" dirty="0" smtClean="0">
              <a:latin typeface="Segoe Print" panose="02000600000000000000" pitchFamily="2" charset="0"/>
            </a:endParaRPr>
          </a:p>
          <a:p>
            <a:pPr lvl="1"/>
            <a:r>
              <a:rPr lang="en-US" sz="2000" dirty="0">
                <a:latin typeface="Segoe Print" panose="02000600000000000000" pitchFamily="2" charset="0"/>
              </a:rPr>
              <a:t>TYSON FOODS (</a:t>
            </a:r>
            <a:r>
              <a:rPr lang="en-US" sz="2000" dirty="0" smtClean="0">
                <a:latin typeface="Segoe Print" panose="02000600000000000000" pitchFamily="2" charset="0"/>
              </a:rPr>
              <a:t>BOSCO'S, Advance Pierre)</a:t>
            </a:r>
          </a:p>
          <a:p>
            <a:pPr lvl="1"/>
            <a:r>
              <a:rPr lang="en-US" sz="2000" dirty="0" smtClean="0">
                <a:latin typeface="Segoe Print" panose="02000600000000000000" pitchFamily="2" charset="0"/>
              </a:rPr>
              <a:t>VELMAR </a:t>
            </a:r>
            <a:r>
              <a:rPr lang="en-US" sz="2000" dirty="0">
                <a:latin typeface="Segoe Print" panose="02000600000000000000" pitchFamily="2" charset="0"/>
              </a:rPr>
              <a:t>FOODS (ARIZONA GOLD</a:t>
            </a:r>
            <a:r>
              <a:rPr lang="en-US" sz="2000" dirty="0" smtClean="0">
                <a:latin typeface="Segoe Print" panose="02000600000000000000" pitchFamily="2" charset="0"/>
              </a:rPr>
              <a:t>)</a:t>
            </a:r>
          </a:p>
          <a:p>
            <a:pPr lvl="1"/>
            <a:r>
              <a:rPr lang="en-US" sz="2000" dirty="0">
                <a:latin typeface="Segoe Print" panose="02000600000000000000" pitchFamily="2" charset="0"/>
              </a:rPr>
              <a:t>YANG'S (FORMERLY LING'S)</a:t>
            </a:r>
            <a:endParaRPr lang="en-US" sz="2000" dirty="0" smtClean="0">
              <a:latin typeface="Segoe Print" panose="02000600000000000000" pitchFamily="2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Step 6 – </a:t>
            </a:r>
            <a:r>
              <a:rPr lang="en-US" sz="40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Processor Survey </a:t>
            </a:r>
            <a:endParaRPr lang="en-US" sz="4000" cap="none" dirty="0">
              <a:solidFill>
                <a:schemeClr val="accent1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68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 marL="68580" indent="0">
              <a:buNone/>
            </a:pPr>
            <a:endParaRPr lang="en-US" sz="3200" dirty="0" smtClean="0">
              <a:latin typeface="Segoe Print" panose="02000600000000000000" pitchFamily="2" charset="0"/>
            </a:endParaRPr>
          </a:p>
          <a:p>
            <a:r>
              <a:rPr lang="en-US" sz="3200" dirty="0" smtClean="0">
                <a:latin typeface="Segoe Print" panose="02000600000000000000" pitchFamily="2" charset="0"/>
              </a:rPr>
              <a:t>New processor in large quantities</a:t>
            </a:r>
          </a:p>
          <a:p>
            <a:pPr lvl="1"/>
            <a:r>
              <a:rPr lang="en-US" sz="2400" dirty="0" smtClean="0">
                <a:latin typeface="Segoe Print" panose="02000600000000000000" pitchFamily="2" charset="0"/>
              </a:rPr>
              <a:t>Please notify Lynnelle Grumbles</a:t>
            </a:r>
          </a:p>
          <a:p>
            <a:pPr lvl="1"/>
            <a:r>
              <a:rPr lang="en-US" sz="2400" dirty="0" smtClean="0">
                <a:latin typeface="Segoe Print" panose="02000600000000000000" pitchFamily="2" charset="0"/>
                <a:hlinkClick r:id="rId2"/>
              </a:rPr>
              <a:t>LGrumbles@scvsfsa.net</a:t>
            </a:r>
            <a:r>
              <a:rPr lang="en-US" sz="2400" dirty="0">
                <a:latin typeface="Segoe Print" panose="02000600000000000000" pitchFamily="2" charset="0"/>
              </a:rPr>
              <a:t> </a:t>
            </a:r>
            <a:endParaRPr lang="en-US" sz="2400" dirty="0" smtClean="0">
              <a:latin typeface="Segoe Print" panose="02000600000000000000" pitchFamily="2" charset="0"/>
            </a:endParaRPr>
          </a:p>
          <a:p>
            <a:pPr lvl="1"/>
            <a:endParaRPr lang="en-US" sz="2400" dirty="0" smtClean="0">
              <a:solidFill>
                <a:schemeClr val="tx1"/>
              </a:solidFill>
              <a:latin typeface="Segoe Print" panose="02000600000000000000" pitchFamily="2" charset="0"/>
            </a:endParaRP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Step 6 – </a:t>
            </a:r>
            <a:r>
              <a:rPr lang="en-US" sz="40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Processor Survey </a:t>
            </a:r>
            <a:endParaRPr lang="en-US" sz="4000" cap="none" dirty="0">
              <a:solidFill>
                <a:schemeClr val="accent1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2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/>
            </a:gs>
            <a:gs pos="100000">
              <a:schemeClr val="bg2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755" y="381000"/>
            <a:ext cx="922475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1000" cy="1143000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Step 6 – </a:t>
            </a:r>
            <a:r>
              <a:rPr lang="en-US" sz="40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Processor Survey </a:t>
            </a:r>
            <a:endParaRPr lang="en-US" sz="4000" cap="none" dirty="0">
              <a:solidFill>
                <a:schemeClr val="accent1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1827596"/>
            <a:ext cx="9187497" cy="460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Up Arrow 10"/>
          <p:cNvSpPr/>
          <p:nvPr/>
        </p:nvSpPr>
        <p:spPr>
          <a:xfrm rot="10800000">
            <a:off x="5872414" y="5029200"/>
            <a:ext cx="344155" cy="958637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4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Step 7 - Confirmation</a:t>
            </a:r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371600"/>
            <a:ext cx="9240242" cy="510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78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3036" y="1600200"/>
            <a:ext cx="9157036" cy="52503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Step 7 - Confirmation</a:t>
            </a:r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7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295400"/>
            <a:ext cx="7467600" cy="1524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SY2019-20 </a:t>
            </a:r>
            <a:b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</a:br>
            <a: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USDA Foods Survey</a:t>
            </a:r>
            <a:endParaRPr lang="en-US" sz="4800" b="1" dirty="0">
              <a:solidFill>
                <a:schemeClr val="accent1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1066800" y="3203574"/>
            <a:ext cx="7391400" cy="182562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Due 5:00PM 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Friday February 22, 2019</a:t>
            </a:r>
          </a:p>
        </p:txBody>
      </p:sp>
    </p:spTree>
    <p:extLst>
      <p:ext uri="{BB962C8B-B14F-4D97-AF65-F5344CB8AC3E}">
        <p14:creationId xmlns:p14="http://schemas.microsoft.com/office/powerpoint/2010/main" val="316090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What did I request </a:t>
            </a:r>
            <a:r>
              <a:rPr lang="en-US" sz="40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l</a:t>
            </a:r>
            <a:r>
              <a:rPr lang="en-US" sz="40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ast </a:t>
            </a:r>
            <a:r>
              <a:rPr lang="en-US" sz="40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y</a:t>
            </a:r>
            <a:r>
              <a:rPr lang="en-US" sz="40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ear?</a:t>
            </a:r>
            <a:endParaRPr lang="en-US" sz="4000" cap="none" dirty="0">
              <a:solidFill>
                <a:schemeClr val="accent1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1"/>
          <a:stretch/>
        </p:blipFill>
        <p:spPr bwMode="auto">
          <a:xfrm>
            <a:off x="10886" y="1143000"/>
            <a:ext cx="9133114" cy="25690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6438900" y="1480457"/>
            <a:ext cx="1295400" cy="1066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4049487"/>
            <a:ext cx="9258300" cy="27545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6591300" y="2286000"/>
            <a:ext cx="990600" cy="2286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Up Arrow 10"/>
          <p:cNvSpPr/>
          <p:nvPr/>
        </p:nvSpPr>
        <p:spPr>
          <a:xfrm rot="17171691">
            <a:off x="5803485" y="3725385"/>
            <a:ext cx="415380" cy="1448371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9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E41FDF30-7973-47A2-AB78-E7AF92B62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How do I know if pounds are available at a processor?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6" y="1752600"/>
            <a:ext cx="8161418" cy="595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Up Arrow 5"/>
          <p:cNvSpPr/>
          <p:nvPr/>
        </p:nvSpPr>
        <p:spPr>
          <a:xfrm rot="7768787">
            <a:off x="4742269" y="4449370"/>
            <a:ext cx="966273" cy="1884368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744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="" xmlns:a16="http://schemas.microsoft.com/office/drawing/2014/main" id="{E41FDF30-7973-47A2-AB78-E7AF92B62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74638"/>
            <a:ext cx="8763000" cy="1143000"/>
          </a:xfrm>
        </p:spPr>
        <p:txBody>
          <a:bodyPr>
            <a:noAutofit/>
          </a:bodyPr>
          <a:lstStyle/>
          <a:p>
            <a:pPr algn="ctr"/>
            <a:r>
              <a:rPr lang="en-US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How do I know if p</a:t>
            </a:r>
            <a:r>
              <a:rPr lang="en-US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ounds </a:t>
            </a:r>
            <a:r>
              <a:rPr lang="en-US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are </a:t>
            </a:r>
            <a:r>
              <a:rPr lang="en-US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available at a processor?</a:t>
            </a:r>
            <a:endParaRPr lang="en-US" cap="none" dirty="0">
              <a:solidFill>
                <a:schemeClr val="accent1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25" y="1576388"/>
            <a:ext cx="3333750" cy="3705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9" y="4097110"/>
            <a:ext cx="9070536" cy="2771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Up Arrow 6"/>
          <p:cNvSpPr/>
          <p:nvPr/>
        </p:nvSpPr>
        <p:spPr>
          <a:xfrm rot="6650671">
            <a:off x="2014333" y="1605073"/>
            <a:ext cx="725155" cy="154918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343400" y="4572000"/>
            <a:ext cx="4648200" cy="19812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56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B0CC68-1672-4740-B073-57EFF0D7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pPr algn="ctr"/>
            <a:r>
              <a:rPr lang="en-US" sz="40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How do I know what Brown Box is coming?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5833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p Arrow 5"/>
          <p:cNvSpPr/>
          <p:nvPr/>
        </p:nvSpPr>
        <p:spPr>
          <a:xfrm rot="6650671">
            <a:off x="1681171" y="4705451"/>
            <a:ext cx="576626" cy="154918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51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="" xmlns:a16="http://schemas.microsoft.com/office/drawing/2014/main" id="{36B0CC68-1672-4740-B073-57EFF0D7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pPr algn="ctr"/>
            <a:r>
              <a:rPr lang="en-US" sz="40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How do I know what Brown Box is coming?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2964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Up Arrow 4"/>
          <p:cNvSpPr/>
          <p:nvPr/>
        </p:nvSpPr>
        <p:spPr>
          <a:xfrm rot="6650671">
            <a:off x="536837" y="5258812"/>
            <a:ext cx="580769" cy="1549183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69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143999" cy="5704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="" xmlns:a16="http://schemas.microsoft.com/office/drawing/2014/main" id="{36B0CC68-1672-4740-B073-57EFF0D77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/>
          </a:bodyPr>
          <a:lstStyle/>
          <a:p>
            <a:pPr algn="ctr"/>
            <a:r>
              <a:rPr lang="en-US" sz="40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How do I know what Brown Box is coming?</a:t>
            </a:r>
          </a:p>
        </p:txBody>
      </p:sp>
      <p:sp>
        <p:nvSpPr>
          <p:cNvPr id="4" name="Up Arrow 3"/>
          <p:cNvSpPr/>
          <p:nvPr/>
        </p:nvSpPr>
        <p:spPr>
          <a:xfrm rot="7682139">
            <a:off x="4750160" y="1432057"/>
            <a:ext cx="484060" cy="107528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304800"/>
            <a:ext cx="7772400" cy="1143000"/>
          </a:xfrm>
        </p:spPr>
        <p:txBody>
          <a:bodyPr>
            <a:normAutofit/>
          </a:bodyPr>
          <a:lstStyle/>
          <a:p>
            <a:pPr algn="ctr"/>
            <a:r>
              <a:rPr lang="en-US" sz="4800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Menu Analysis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408715" y="1752600"/>
            <a:ext cx="4267200" cy="36576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Segoe Print" panose="02000600000000000000" pitchFamily="2" charset="0"/>
              </a:rPr>
              <a:t>Your menu is the basis for all diversion </a:t>
            </a:r>
            <a:r>
              <a:rPr lang="en-US" sz="3200" dirty="0" smtClean="0">
                <a:latin typeface="Segoe Print" panose="02000600000000000000" pitchFamily="2" charset="0"/>
              </a:rPr>
              <a:t>decisions</a:t>
            </a:r>
          </a:p>
          <a:p>
            <a:r>
              <a:rPr lang="en-US" sz="3200" dirty="0" smtClean="0">
                <a:latin typeface="Segoe Print" panose="02000600000000000000" pitchFamily="2" charset="0"/>
              </a:rPr>
              <a:t>Maximize use of USDA Foods of most value to your district</a:t>
            </a:r>
            <a:endParaRPr lang="en-US" sz="3200" dirty="0">
              <a:latin typeface="Segoe Print" panose="02000600000000000000" pitchFamily="2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828800"/>
            <a:ext cx="4191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9939ECD-248E-4A9D-A3CC-F468B2FD4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152" y="228600"/>
            <a:ext cx="2819400" cy="4572000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How do I know what Brown Box is in i</a:t>
            </a:r>
            <a:r>
              <a:rPr lang="en-US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nventory at Gold Star?</a:t>
            </a:r>
            <a:endParaRPr lang="en-US" cap="none" dirty="0">
              <a:solidFill>
                <a:schemeClr val="accent1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762000"/>
            <a:ext cx="738187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895600" y="5885793"/>
            <a:ext cx="1905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Up Arrow 8"/>
          <p:cNvSpPr/>
          <p:nvPr/>
        </p:nvSpPr>
        <p:spPr>
          <a:xfrm rot="6650671">
            <a:off x="2084719" y="5281504"/>
            <a:ext cx="368749" cy="120036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1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F9939ECD-248E-4A9D-A3CC-F468B2FD4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cap="none" dirty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How do I know what Brown Box is in i</a:t>
            </a:r>
            <a:r>
              <a:rPr lang="en-US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nventory at Gold Star?</a:t>
            </a:r>
            <a:endParaRPr lang="en-US" cap="none" dirty="0">
              <a:solidFill>
                <a:schemeClr val="accent1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0"/>
            <a:ext cx="9501764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42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BC79CE-52D5-4C6D-9E6C-EF625D247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cap="none" dirty="0" smtClean="0">
                <a:solidFill>
                  <a:srgbClr val="92D050"/>
                </a:solidFill>
                <a:latin typeface="Segoe Print" panose="02000600000000000000" pitchFamily="2" charset="0"/>
              </a:rPr>
              <a:t>How do I Know when </a:t>
            </a:r>
            <a:r>
              <a:rPr lang="en-US" cap="none" dirty="0">
                <a:solidFill>
                  <a:srgbClr val="92D050"/>
                </a:solidFill>
                <a:latin typeface="Segoe Print" panose="02000600000000000000" pitchFamily="2" charset="0"/>
              </a:rPr>
              <a:t>I </a:t>
            </a:r>
            <a:r>
              <a:rPr lang="en-US" cap="none" dirty="0" smtClean="0">
                <a:solidFill>
                  <a:srgbClr val="92D050"/>
                </a:solidFill>
                <a:latin typeface="Segoe Print" panose="02000600000000000000" pitchFamily="2" charset="0"/>
              </a:rPr>
              <a:t>will </a:t>
            </a:r>
            <a:r>
              <a:rPr lang="en-US" cap="none" dirty="0">
                <a:solidFill>
                  <a:srgbClr val="92D050"/>
                </a:solidFill>
                <a:latin typeface="Segoe Print" panose="02000600000000000000" pitchFamily="2" charset="0"/>
              </a:rPr>
              <a:t>begin </a:t>
            </a:r>
            <a:r>
              <a:rPr lang="en-US" cap="none" dirty="0" smtClean="0">
                <a:solidFill>
                  <a:srgbClr val="92D050"/>
                </a:solidFill>
                <a:latin typeface="Segoe Print" panose="02000600000000000000" pitchFamily="2" charset="0"/>
              </a:rPr>
              <a:t>paying storage </a:t>
            </a:r>
            <a:r>
              <a:rPr lang="en-US" cap="none" dirty="0">
                <a:solidFill>
                  <a:srgbClr val="92D050"/>
                </a:solidFill>
                <a:latin typeface="Segoe Print" panose="02000600000000000000" pitchFamily="2" charset="0"/>
              </a:rPr>
              <a:t>charges?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" y="1905000"/>
            <a:ext cx="98583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Up Arrow 6"/>
          <p:cNvSpPr/>
          <p:nvPr/>
        </p:nvSpPr>
        <p:spPr>
          <a:xfrm rot="11655274">
            <a:off x="5471401" y="1744611"/>
            <a:ext cx="484060" cy="107528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38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81000"/>
            <a:ext cx="7686675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5381048"/>
            <a:ext cx="7119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cap="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When</a:t>
            </a:r>
            <a:r>
              <a:rPr lang="en-US" sz="4800" b="1" cap="al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you want it</a:t>
            </a:r>
            <a:endParaRPr lang="en-US" sz="4800" b="1" cap="all" dirty="0">
              <a:solidFill>
                <a:schemeClr val="accent1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9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35562"/>
          </a:xfrm>
        </p:spPr>
        <p:txBody>
          <a:bodyPr>
            <a:normAutofit fontScale="90000"/>
          </a:bodyPr>
          <a:lstStyle/>
          <a:p>
            <a:r>
              <a:rPr lang="en-US" sz="28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Lynnelle Grumbles</a:t>
            </a:r>
            <a:br>
              <a:rPr lang="en-US" sz="28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</a:br>
            <a:r>
              <a:rPr lang="en-US" sz="28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Lead Agency</a:t>
            </a:r>
            <a:br>
              <a:rPr lang="en-US" sz="28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</a:br>
            <a:r>
              <a:rPr lang="en-US" sz="28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Santa Clarita Valley School Food Services Agency</a:t>
            </a:r>
            <a:br>
              <a:rPr lang="en-US" sz="28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</a:b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LGrumbles@scvsfsa.net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(661) 295-1574 x103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Cynthia Barcelo</a:t>
            </a:r>
            <a:br>
              <a:rPr lang="en-US" sz="28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</a:br>
            <a:r>
              <a:rPr lang="en-US" sz="28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Super Co-Op Administrator</a:t>
            </a:r>
            <a:br>
              <a:rPr lang="en-US" sz="28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</a:br>
            <a:r>
              <a:rPr lang="en-US" sz="28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Gold Star Foods/Super Co-Op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cap="none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CynthiaBarcelo@Super-Coop.org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909) 843-9600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x770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Launch  </a:t>
            </a:r>
            <a:r>
              <a:rPr lang="en-US" sz="4000" cap="none" dirty="0" smtClean="0"/>
              <a:t> </a:t>
            </a:r>
            <a:r>
              <a:rPr lang="en-US" sz="4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www.Super-Coop.org</a:t>
            </a:r>
            <a:endParaRPr lang="en-US" sz="4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Log In to your Dashboard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2202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4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Click</a:t>
            </a:r>
            <a:r>
              <a:rPr lang="en-US" sz="40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 </a:t>
            </a:r>
            <a:r>
              <a:rPr lang="en-US" sz="4000" cap="none" dirty="0" smtClean="0">
                <a:latin typeface="Arial" panose="020B0604020202020204" pitchFamily="34" charset="0"/>
                <a:cs typeface="Arial" panose="020B0604020202020204" pitchFamily="34" charset="0"/>
              </a:rPr>
              <a:t>“Begin Entitlement Survey”</a:t>
            </a:r>
            <a:endParaRPr lang="en-US" sz="4000" cap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1447800"/>
            <a:ext cx="10198889" cy="5631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455237"/>
            <a:ext cx="4343400" cy="43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Up Arrow 3"/>
          <p:cNvSpPr/>
          <p:nvPr/>
        </p:nvSpPr>
        <p:spPr>
          <a:xfrm rot="2432204">
            <a:off x="4622960" y="1708491"/>
            <a:ext cx="511468" cy="1752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6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cap="none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Seven Easy Steps</a:t>
            </a:r>
            <a:endParaRPr lang="en-US" sz="5400" cap="none" dirty="0">
              <a:solidFill>
                <a:schemeClr val="accent1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347879" cy="3952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20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Segoe Print" panose="02000600000000000000" pitchFamily="2" charset="0"/>
              </a:rPr>
              <a:t>Step 1 - Introduction</a:t>
            </a:r>
            <a:endParaRPr lang="en-US" sz="4400" dirty="0">
              <a:solidFill>
                <a:schemeClr val="accent1">
                  <a:lumMod val="60000"/>
                  <a:lumOff val="40000"/>
                </a:schemeClr>
              </a:solidFill>
              <a:latin typeface="Segoe Print" panose="020006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783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Segoe Print" panose="02000600000000000000" pitchFamily="2" charset="0"/>
              </a:rPr>
              <a:t>Save your work after each step</a:t>
            </a:r>
          </a:p>
          <a:p>
            <a:r>
              <a:rPr lang="en-US" sz="2800" dirty="0" smtClean="0">
                <a:latin typeface="Segoe Print" panose="02000600000000000000" pitchFamily="2" charset="0"/>
              </a:rPr>
              <a:t>Return to finish any time</a:t>
            </a:r>
          </a:p>
          <a:p>
            <a:r>
              <a:rPr lang="en-US" sz="2800" dirty="0" smtClean="0">
                <a:latin typeface="Segoe Print" panose="02000600000000000000" pitchFamily="2" charset="0"/>
              </a:rPr>
              <a:t>Deadline – 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Friday, February 22, 2019</a:t>
            </a:r>
          </a:p>
          <a:p>
            <a:r>
              <a:rPr lang="en-US" sz="2800" b="1" dirty="0">
                <a:latin typeface="Segoe Print" panose="02000600000000000000" pitchFamily="2" charset="0"/>
              </a:rPr>
              <a:t>Important: </a:t>
            </a:r>
            <a:r>
              <a:rPr lang="en-US" sz="3200" b="1" dirty="0">
                <a:latin typeface="Segoe Print" panose="02000600000000000000" pitchFamily="2" charset="0"/>
              </a:rPr>
              <a:t>If the survey has not been submitted by the deadline, the quantity amounts inputted will automatically be </a:t>
            </a:r>
            <a:r>
              <a:rPr lang="en-US" sz="3200" b="1" dirty="0" smtClean="0">
                <a:latin typeface="Segoe Print" panose="02000600000000000000" pitchFamily="2" charset="0"/>
              </a:rPr>
              <a:t>submitted. </a:t>
            </a:r>
            <a:endParaRPr lang="en-US" sz="3200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5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rban Pop">
  <a:themeElements>
    <a:clrScheme name="Urban Pop">
      <a:dk1>
        <a:srgbClr val="000000"/>
      </a:dk1>
      <a:lt1>
        <a:srgbClr val="FFFFFF"/>
      </a:lt1>
      <a:dk2>
        <a:srgbClr val="282828"/>
      </a:dk2>
      <a:lt2>
        <a:srgbClr val="D4D4D4"/>
      </a:lt2>
      <a:accent1>
        <a:srgbClr val="86CE24"/>
      </a:accent1>
      <a:accent2>
        <a:srgbClr val="00A2E6"/>
      </a:accent2>
      <a:accent3>
        <a:srgbClr val="FAC810"/>
      </a:accent3>
      <a:accent4>
        <a:srgbClr val="7D8F8C"/>
      </a:accent4>
      <a:accent5>
        <a:srgbClr val="D06B20"/>
      </a:accent5>
      <a:accent6>
        <a:srgbClr val="958B8B"/>
      </a:accent6>
      <a:hlink>
        <a:srgbClr val="FF9900"/>
      </a:hlink>
      <a:folHlink>
        <a:srgbClr val="969696"/>
      </a:folHlink>
    </a:clrScheme>
    <a:fontScheme name="Urban Pop">
      <a:maj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Urban Pop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58000"/>
              </a:srgbClr>
            </a:outerShdw>
          </a:effectLst>
          <a:scene3d>
            <a:camera prst="orthographicFront">
              <a:rot lat="0" lon="0" rev="0"/>
            </a:camera>
            <a:lightRig rig="flat" dir="t"/>
          </a:scene3d>
          <a:sp3d contourW="15875">
            <a:bevelT w="95250" h="1270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  <a:shade val="100000"/>
                <a:alpha val="100000"/>
                <a:satMod val="100000"/>
                <a:lumMod val="100000"/>
              </a:schemeClr>
            </a:gs>
            <a:gs pos="9000">
              <a:schemeClr val="phClr">
                <a:tint val="90000"/>
                <a:shade val="100000"/>
                <a:alpha val="100000"/>
                <a:satMod val="100000"/>
                <a:lumMod val="100000"/>
              </a:schemeClr>
            </a:gs>
            <a:gs pos="34000">
              <a:schemeClr val="phClr">
                <a:tint val="83000"/>
                <a:shade val="100000"/>
                <a:alpha val="100000"/>
                <a:satMod val="100000"/>
                <a:lumMod val="100000"/>
              </a:schemeClr>
            </a:gs>
            <a:gs pos="62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  <a:gs pos="90000">
              <a:schemeClr val="phClr">
                <a:tint val="92000"/>
                <a:shade val="100000"/>
                <a:alpha val="100000"/>
                <a:satMod val="100000"/>
                <a:lumMod val="90000"/>
              </a:schemeClr>
            </a:gs>
            <a:gs pos="100000">
              <a:schemeClr val="phClr">
                <a:tint val="85000"/>
                <a:shade val="100000"/>
                <a:alpha val="100000"/>
                <a:satMod val="100000"/>
                <a:lum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8000"/>
              </a:schemeClr>
            </a:gs>
            <a:gs pos="100000">
              <a:schemeClr val="phClr">
                <a:tint val="95000"/>
                <a:shade val="98000"/>
                <a:lumMod val="80000"/>
              </a:schemeClr>
            </a:gs>
          </a:gsLst>
          <a:path path="circle">
            <a:fillToRect l="50000" t="100000" r="10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B24000D-F630-46C4-99A4-ADE64E84CF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TM01859862[[fn=Urban Pop]]</Template>
  <TotalTime>8810</TotalTime>
  <Words>641</Words>
  <Application>Microsoft Office PowerPoint</Application>
  <PresentationFormat>On-screen Show (4:3)</PresentationFormat>
  <Paragraphs>160</Paragraphs>
  <Slides>54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Urban Pop</vt:lpstr>
      <vt:lpstr> SY2019-20  USDA Foods  Entitlement Survey Webinar</vt:lpstr>
      <vt:lpstr>Welcome!</vt:lpstr>
      <vt:lpstr>PowerPoint Presentation</vt:lpstr>
      <vt:lpstr>PowerPoint Presentation</vt:lpstr>
      <vt:lpstr>Menu Analysis</vt:lpstr>
      <vt:lpstr>Launch   www.Super-Coop.org</vt:lpstr>
      <vt:lpstr>Click “Begin Entitlement Survey”</vt:lpstr>
      <vt:lpstr>Seven Easy Steps</vt:lpstr>
      <vt:lpstr>Step 1 - Introduction</vt:lpstr>
      <vt:lpstr>Step 2 – Assign Entitlement</vt:lpstr>
      <vt:lpstr>Step 2 – Assign Entitlement</vt:lpstr>
      <vt:lpstr>Step 2 – Assign Entitlement</vt:lpstr>
      <vt:lpstr>Unprocessed Fruit and  Vegetable Pilot </vt:lpstr>
      <vt:lpstr>Step 2 – Assign Entitlement</vt:lpstr>
      <vt:lpstr>Step 2 – Assign Entitlement</vt:lpstr>
      <vt:lpstr>Step 3 – Chicken Diversion</vt:lpstr>
      <vt:lpstr>Step 3 – Chicken Diversion</vt:lpstr>
      <vt:lpstr>PowerPoint Presentation</vt:lpstr>
      <vt:lpstr>Step 3 – Chicken Diversion</vt:lpstr>
      <vt:lpstr>Step 4 – Select Brown Box Items</vt:lpstr>
      <vt:lpstr>Step 4 – Select Brown Box Items</vt:lpstr>
      <vt:lpstr>New Brown Box Items for 2019-20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Step 4 – Select Brown Box Items</vt:lpstr>
      <vt:lpstr>Step 4 – Select Brown Box Items</vt:lpstr>
      <vt:lpstr>Step 4 – Select Brown Box Items</vt:lpstr>
      <vt:lpstr>Step 5 – Review Quantity Amounts</vt:lpstr>
      <vt:lpstr>Step 6 – Processor Survey </vt:lpstr>
      <vt:lpstr>Step 6 – Processor Survey </vt:lpstr>
      <vt:lpstr>Step 6 – Processor Survey </vt:lpstr>
      <vt:lpstr>Step 6 – Processor Survey </vt:lpstr>
      <vt:lpstr>Step 6 – Processor Survey </vt:lpstr>
      <vt:lpstr>Step 6 – Processor Survey </vt:lpstr>
      <vt:lpstr>Step 7 - Confirmation</vt:lpstr>
      <vt:lpstr>Step 7 - Confirmation</vt:lpstr>
      <vt:lpstr>SY2019-20  USDA Foods Survey</vt:lpstr>
      <vt:lpstr>What did I request last year?</vt:lpstr>
      <vt:lpstr>How do I know if pounds are available at a processor?</vt:lpstr>
      <vt:lpstr>How do I know if pounds are available at a processor?</vt:lpstr>
      <vt:lpstr>How do I know what Brown Box is coming?</vt:lpstr>
      <vt:lpstr>How do I know what Brown Box is coming?</vt:lpstr>
      <vt:lpstr>How do I know what Brown Box is coming?</vt:lpstr>
      <vt:lpstr>How do I know what Brown Box is in inventory at Gold Star?</vt:lpstr>
      <vt:lpstr>How do I know what Brown Box is in inventory at Gold Star?</vt:lpstr>
      <vt:lpstr>How do I Know when I will begin paying storage charges?</vt:lpstr>
      <vt:lpstr>PowerPoint Presentation</vt:lpstr>
      <vt:lpstr>Lynnelle Grumbles Lead Agency Santa Clarita Valley School Food Services Agency LGrumbles@scvsfsa.net (661) 295-1574 x103  Cynthia Barcelo Super Co-Op Administrator Gold Star Foods/Super Co-Op CynthiaBarcelo@Super-Coop.org (909) 843-9600 x770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Apples and Oranges</dc:title>
  <dc:creator>SEwing</dc:creator>
  <cp:lastModifiedBy>Lynnelle Grumbles</cp:lastModifiedBy>
  <cp:revision>226</cp:revision>
  <cp:lastPrinted>2018-02-13T01:21:21Z</cp:lastPrinted>
  <dcterms:created xsi:type="dcterms:W3CDTF">2015-01-05T19:26:31Z</dcterms:created>
  <dcterms:modified xsi:type="dcterms:W3CDTF">2019-02-12T06:16:59Z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TC103367849990</vt:lpwstr>
  </property>
</Properties>
</file>